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86" r:id="rId6"/>
    <p:sldId id="279" r:id="rId7"/>
    <p:sldId id="283" r:id="rId8"/>
    <p:sldId id="278" r:id="rId9"/>
    <p:sldId id="285" r:id="rId10"/>
    <p:sldId id="261"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a:srgbClr val="1D4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79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0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031"/>
          </a:xfrm>
          <a:prstGeom prst="rect">
            <a:avLst/>
          </a:prstGeom>
        </p:spPr>
        <p:txBody>
          <a:bodyPr vert="horz" lIns="91440" tIns="45720" rIns="91440" bIns="45720" rtlCol="0"/>
          <a:lstStyle>
            <a:lvl1pPr algn="r">
              <a:defRPr sz="1200"/>
            </a:lvl1pPr>
          </a:lstStyle>
          <a:p>
            <a:fld id="{1BF61BB6-CB0E-CB45-BBA4-9A186A4B095E}" type="datetimeFigureOut">
              <a:rPr lang="en-US" smtClean="0"/>
              <a:t>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70"/>
            <a:ext cx="3037840" cy="4660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30370"/>
            <a:ext cx="3037840" cy="466030"/>
          </a:xfrm>
          <a:prstGeom prst="rect">
            <a:avLst/>
          </a:prstGeom>
        </p:spPr>
        <p:txBody>
          <a:bodyPr vert="horz" lIns="91440" tIns="45720" rIns="91440" bIns="45720" rtlCol="0" anchor="b"/>
          <a:lstStyle>
            <a:lvl1pPr algn="r">
              <a:defRPr sz="1200"/>
            </a:lvl1pPr>
          </a:lstStyle>
          <a:p>
            <a:fld id="{CB285CC2-F494-6341-B11B-467EF01BA8B5}" type="slidenum">
              <a:rPr lang="en-US" smtClean="0"/>
              <a:t>‹#›</a:t>
            </a:fld>
            <a:endParaRPr lang="en-US"/>
          </a:p>
        </p:txBody>
      </p:sp>
    </p:spTree>
    <p:extLst>
      <p:ext uri="{BB962C8B-B14F-4D97-AF65-F5344CB8AC3E}">
        <p14:creationId xmlns:p14="http://schemas.microsoft.com/office/powerpoint/2010/main" val="323868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285CC2-F494-6341-B11B-467EF01BA8B5}" type="slidenum">
              <a:rPr lang="en-US" smtClean="0"/>
              <a:t>1</a:t>
            </a:fld>
            <a:endParaRPr lang="en-US"/>
          </a:p>
        </p:txBody>
      </p:sp>
    </p:spTree>
    <p:extLst>
      <p:ext uri="{BB962C8B-B14F-4D97-AF65-F5344CB8AC3E}">
        <p14:creationId xmlns:p14="http://schemas.microsoft.com/office/powerpoint/2010/main" val="384975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at top is to create new QR code. Picture on computer screen needs changed.</a:t>
            </a:r>
          </a:p>
        </p:txBody>
      </p:sp>
      <p:sp>
        <p:nvSpPr>
          <p:cNvPr id="4" name="Slide Number Placeholder 3"/>
          <p:cNvSpPr>
            <a:spLocks noGrp="1"/>
          </p:cNvSpPr>
          <p:nvPr>
            <p:ph type="sldNum" sz="quarter" idx="5"/>
          </p:nvPr>
        </p:nvSpPr>
        <p:spPr/>
        <p:txBody>
          <a:bodyPr/>
          <a:lstStyle/>
          <a:p>
            <a:fld id="{CB285CC2-F494-6341-B11B-467EF01BA8B5}" type="slidenum">
              <a:rPr lang="en-US" smtClean="0"/>
              <a:t>2</a:t>
            </a:fld>
            <a:endParaRPr lang="en-US"/>
          </a:p>
        </p:txBody>
      </p:sp>
    </p:spTree>
    <p:extLst>
      <p:ext uri="{BB962C8B-B14F-4D97-AF65-F5344CB8AC3E}">
        <p14:creationId xmlns:p14="http://schemas.microsoft.com/office/powerpoint/2010/main" val="233976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at top is to create new QR code. Picture on computer screen needs changed.</a:t>
            </a:r>
          </a:p>
        </p:txBody>
      </p:sp>
      <p:sp>
        <p:nvSpPr>
          <p:cNvPr id="4" name="Slide Number Placeholder 3"/>
          <p:cNvSpPr>
            <a:spLocks noGrp="1"/>
          </p:cNvSpPr>
          <p:nvPr>
            <p:ph type="sldNum" sz="quarter" idx="5"/>
          </p:nvPr>
        </p:nvSpPr>
        <p:spPr/>
        <p:txBody>
          <a:bodyPr/>
          <a:lstStyle/>
          <a:p>
            <a:fld id="{CB285CC2-F494-6341-B11B-467EF01BA8B5}" type="slidenum">
              <a:rPr lang="en-US" smtClean="0"/>
              <a:t>5</a:t>
            </a:fld>
            <a:endParaRPr lang="en-US"/>
          </a:p>
        </p:txBody>
      </p:sp>
    </p:spTree>
    <p:extLst>
      <p:ext uri="{BB962C8B-B14F-4D97-AF65-F5344CB8AC3E}">
        <p14:creationId xmlns:p14="http://schemas.microsoft.com/office/powerpoint/2010/main" val="54124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285CC2-F494-6341-B11B-467EF01BA8B5}" type="slidenum">
              <a:rPr lang="en-US" smtClean="0"/>
              <a:t>6</a:t>
            </a:fld>
            <a:endParaRPr lang="en-US"/>
          </a:p>
        </p:txBody>
      </p:sp>
    </p:spTree>
    <p:extLst>
      <p:ext uri="{BB962C8B-B14F-4D97-AF65-F5344CB8AC3E}">
        <p14:creationId xmlns:p14="http://schemas.microsoft.com/office/powerpoint/2010/main" val="409673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61365" y="1265892"/>
            <a:ext cx="10869269" cy="1348739"/>
          </a:xfrm>
          <a:prstGeom prst="rect">
            <a:avLst/>
          </a:prstGeom>
        </p:spPr>
        <p:txBody>
          <a:bodyPr wrap="square" lIns="0" tIns="0" rIns="0" bIns="0">
            <a:spAutoFit/>
          </a:bodyPr>
          <a:lstStyle>
            <a:lvl1pPr>
              <a:defRPr sz="3100" b="1" i="0">
                <a:solidFill>
                  <a:srgbClr val="00A94F"/>
                </a:solidFill>
                <a:latin typeface="MuseoSans-900"/>
                <a:cs typeface="MuseoSans-900"/>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en/thank-you-text-message-note-39418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flickr.com/photos/lafoodie/160454023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jpeg"/><Relationship Id="rId3" Type="http://schemas.openxmlformats.org/officeDocument/2006/relationships/image" Target="../media/image11.jpeg"/><Relationship Id="rId7" Type="http://schemas.microsoft.com/office/2007/relationships/hdphoto" Target="../media/hdphoto2.wdp"/><Relationship Id="rId12"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mailto:Travis.weese@craw.org" TargetMode="External"/><Relationship Id="rId5" Type="http://schemas.microsoft.com/office/2007/relationships/hdphoto" Target="../media/hdphoto1.wdp"/><Relationship Id="rId10" Type="http://schemas.openxmlformats.org/officeDocument/2006/relationships/hyperlink" Target="mailto:tammy.groover@craw.org" TargetMode="External"/><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llage of food&#10;&#10;Description automatically generated with medium confidence">
            <a:extLst>
              <a:ext uri="{FF2B5EF4-FFF2-40B4-BE49-F238E27FC236}">
                <a16:creationId xmlns:a16="http://schemas.microsoft.com/office/drawing/2014/main" id="{E05D9535-2EE8-A998-BAAF-522F95C4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TextBox 6">
            <a:extLst>
              <a:ext uri="{FF2B5EF4-FFF2-40B4-BE49-F238E27FC236}">
                <a16:creationId xmlns:a16="http://schemas.microsoft.com/office/drawing/2014/main" id="{62953B3B-3897-34B5-AD53-ACD0E63B2880}"/>
              </a:ext>
            </a:extLst>
          </p:cNvPr>
          <p:cNvSpPr txBox="1"/>
          <p:nvPr/>
        </p:nvSpPr>
        <p:spPr>
          <a:xfrm>
            <a:off x="1524000" y="4267200"/>
            <a:ext cx="8458200" cy="984885"/>
          </a:xfrm>
          <a:prstGeom prst="rect">
            <a:avLst/>
          </a:prstGeom>
          <a:noFill/>
        </p:spPr>
        <p:txBody>
          <a:bodyPr wrap="square" rtlCol="0">
            <a:spAutoFit/>
          </a:bodyPr>
          <a:lstStyle/>
          <a:p>
            <a:r>
              <a:rPr lang="en-US" sz="3600" b="1" dirty="0">
                <a:solidFill>
                  <a:srgbClr val="1D4094"/>
                </a:solidFill>
              </a:rPr>
              <a:t>January 2023 | Food Service Report</a:t>
            </a:r>
          </a:p>
          <a:p>
            <a:r>
              <a:rPr lang="en-US" sz="2200" b="1" i="1" dirty="0"/>
              <a:t>Crawford Central School District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FB35EA9F-0298-586E-86DC-06DE02AE4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Rectangle 7">
            <a:extLst>
              <a:ext uri="{FF2B5EF4-FFF2-40B4-BE49-F238E27FC236}">
                <a16:creationId xmlns:a16="http://schemas.microsoft.com/office/drawing/2014/main" id="{67014586-7346-C840-BDB9-76A5450F8A36}"/>
              </a:ext>
            </a:extLst>
          </p:cNvPr>
          <p:cNvSpPr/>
          <p:nvPr/>
        </p:nvSpPr>
        <p:spPr>
          <a:xfrm>
            <a:off x="609600" y="609600"/>
            <a:ext cx="8252195" cy="630942"/>
          </a:xfrm>
          <a:prstGeom prst="rect">
            <a:avLst/>
          </a:prstGeom>
        </p:spPr>
        <p:txBody>
          <a:bodyPr wrap="none">
            <a:spAutoFit/>
          </a:bodyPr>
          <a:lstStyle/>
          <a:p>
            <a:r>
              <a:rPr lang="en-US" sz="3500" b="1" dirty="0">
                <a:solidFill>
                  <a:srgbClr val="1C3E94"/>
                </a:solidFill>
              </a:rPr>
              <a:t>January is School Board Recognition Month</a:t>
            </a:r>
            <a:endParaRPr lang="en-US" sz="3500" b="1" dirty="0"/>
          </a:p>
        </p:txBody>
      </p:sp>
      <p:sp>
        <p:nvSpPr>
          <p:cNvPr id="9" name="Rectangle 8">
            <a:extLst>
              <a:ext uri="{FF2B5EF4-FFF2-40B4-BE49-F238E27FC236}">
                <a16:creationId xmlns:a16="http://schemas.microsoft.com/office/drawing/2014/main" id="{F479FB2F-0040-B041-891A-5F3F2886CD54}"/>
              </a:ext>
            </a:extLst>
          </p:cNvPr>
          <p:cNvSpPr/>
          <p:nvPr/>
        </p:nvSpPr>
        <p:spPr>
          <a:xfrm>
            <a:off x="609600" y="1230868"/>
            <a:ext cx="2564676" cy="369332"/>
          </a:xfrm>
          <a:prstGeom prst="rect">
            <a:avLst/>
          </a:prstGeom>
        </p:spPr>
        <p:txBody>
          <a:bodyPr wrap="none">
            <a:spAutoFit/>
          </a:bodyPr>
          <a:lstStyle/>
          <a:p>
            <a:r>
              <a:rPr lang="en-US" b="1">
                <a:solidFill>
                  <a:srgbClr val="00A94F"/>
                </a:solidFill>
              </a:rPr>
              <a:t>Thank you for all you do!</a:t>
            </a:r>
          </a:p>
        </p:txBody>
      </p:sp>
      <p:sp>
        <p:nvSpPr>
          <p:cNvPr id="2" name="TextBox 1">
            <a:extLst>
              <a:ext uri="{FF2B5EF4-FFF2-40B4-BE49-F238E27FC236}">
                <a16:creationId xmlns:a16="http://schemas.microsoft.com/office/drawing/2014/main" id="{0F8F616C-BD9D-44DC-8DA1-D74480D28B53}"/>
              </a:ext>
            </a:extLst>
          </p:cNvPr>
          <p:cNvSpPr txBox="1"/>
          <p:nvPr/>
        </p:nvSpPr>
        <p:spPr>
          <a:xfrm>
            <a:off x="618112" y="2221468"/>
            <a:ext cx="7306688" cy="2585323"/>
          </a:xfrm>
          <a:prstGeom prst="rect">
            <a:avLst/>
          </a:prstGeom>
          <a:noFill/>
        </p:spPr>
        <p:txBody>
          <a:bodyPr wrap="square" rtlCol="0">
            <a:spAutoFit/>
          </a:bodyPr>
          <a:lstStyle/>
          <a:p>
            <a:r>
              <a:rPr lang="en-US"/>
              <a:t>We recognize your vital role in our schools and our communities.  You are extraordinary because of the countless volunteer hours you devote each year to govern your school district.  </a:t>
            </a:r>
          </a:p>
          <a:p>
            <a:endParaRPr lang="en-US"/>
          </a:p>
          <a:p>
            <a:r>
              <a:rPr lang="en-US"/>
              <a:t>As your food service provider, we applaud you for the time and dedication you devote to assure that the children in your community are receiving the  best possible education. </a:t>
            </a:r>
          </a:p>
          <a:p>
            <a:endParaRPr lang="en-US"/>
          </a:p>
          <a:p>
            <a:r>
              <a:rPr lang="en-US"/>
              <a:t>We appreciate you and thank you for the opportunity to serve your district!</a:t>
            </a:r>
          </a:p>
        </p:txBody>
      </p:sp>
      <p:pic>
        <p:nvPicPr>
          <p:cNvPr id="5" name="Picture 4" descr="Logo&#10;&#10;Description automatically generated">
            <a:extLst>
              <a:ext uri="{FF2B5EF4-FFF2-40B4-BE49-F238E27FC236}">
                <a16:creationId xmlns:a16="http://schemas.microsoft.com/office/drawing/2014/main" id="{FCC7496C-7746-C525-B459-0C788A6402F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77656" y="2221468"/>
            <a:ext cx="3917960" cy="2938470"/>
          </a:xfrm>
          <a:prstGeom prst="rect">
            <a:avLst/>
          </a:prstGeom>
        </p:spPr>
      </p:pic>
    </p:spTree>
    <p:extLst>
      <p:ext uri="{BB962C8B-B14F-4D97-AF65-F5344CB8AC3E}">
        <p14:creationId xmlns:p14="http://schemas.microsoft.com/office/powerpoint/2010/main" val="178644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EBE72830-613E-D10A-017C-48F26AA69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Rectangle 7">
            <a:extLst>
              <a:ext uri="{FF2B5EF4-FFF2-40B4-BE49-F238E27FC236}">
                <a16:creationId xmlns:a16="http://schemas.microsoft.com/office/drawing/2014/main" id="{67014586-7346-C840-BDB9-76A5450F8A36}"/>
              </a:ext>
            </a:extLst>
          </p:cNvPr>
          <p:cNvSpPr/>
          <p:nvPr/>
        </p:nvSpPr>
        <p:spPr>
          <a:xfrm>
            <a:off x="609600" y="609600"/>
            <a:ext cx="4012637" cy="630942"/>
          </a:xfrm>
          <a:prstGeom prst="rect">
            <a:avLst/>
          </a:prstGeom>
        </p:spPr>
        <p:txBody>
          <a:bodyPr wrap="none">
            <a:spAutoFit/>
          </a:bodyPr>
          <a:lstStyle/>
          <a:p>
            <a:r>
              <a:rPr lang="en-US" sz="3500" b="1" dirty="0">
                <a:solidFill>
                  <a:srgbClr val="1C3E94"/>
                </a:solidFill>
              </a:rPr>
              <a:t>TNG On-Site at CCSD</a:t>
            </a:r>
            <a:endParaRPr lang="en-US" sz="3500" b="1" dirty="0"/>
          </a:p>
        </p:txBody>
      </p:sp>
      <p:sp>
        <p:nvSpPr>
          <p:cNvPr id="5" name="Rectangle 4">
            <a:extLst>
              <a:ext uri="{FF2B5EF4-FFF2-40B4-BE49-F238E27FC236}">
                <a16:creationId xmlns:a16="http://schemas.microsoft.com/office/drawing/2014/main" id="{F8117EEE-BE58-A241-AF7B-F2A7D6DCB3D3}"/>
              </a:ext>
            </a:extLst>
          </p:cNvPr>
          <p:cNvSpPr/>
          <p:nvPr/>
        </p:nvSpPr>
        <p:spPr>
          <a:xfrm>
            <a:off x="609600" y="1240542"/>
            <a:ext cx="3287054" cy="369332"/>
          </a:xfrm>
          <a:prstGeom prst="rect">
            <a:avLst/>
          </a:prstGeom>
        </p:spPr>
        <p:txBody>
          <a:bodyPr wrap="none">
            <a:spAutoFit/>
          </a:bodyPr>
          <a:lstStyle/>
          <a:p>
            <a:r>
              <a:rPr lang="en-US" b="1" dirty="0">
                <a:solidFill>
                  <a:srgbClr val="00A94F"/>
                </a:solidFill>
              </a:rPr>
              <a:t>Secondary School Lunch Options</a:t>
            </a:r>
          </a:p>
        </p:txBody>
      </p:sp>
      <p:pic>
        <p:nvPicPr>
          <p:cNvPr id="4" name="Picture 3">
            <a:extLst>
              <a:ext uri="{FF2B5EF4-FFF2-40B4-BE49-F238E27FC236}">
                <a16:creationId xmlns:a16="http://schemas.microsoft.com/office/drawing/2014/main" id="{8E3299F8-1324-4273-9E51-54C532E74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602" y="2240701"/>
            <a:ext cx="3168795" cy="2376596"/>
          </a:xfrm>
          <a:prstGeom prst="rect">
            <a:avLst/>
          </a:prstGeom>
        </p:spPr>
      </p:pic>
      <p:pic>
        <p:nvPicPr>
          <p:cNvPr id="7" name="Picture 6">
            <a:extLst>
              <a:ext uri="{FF2B5EF4-FFF2-40B4-BE49-F238E27FC236}">
                <a16:creationId xmlns:a16="http://schemas.microsoft.com/office/drawing/2014/main" id="{D7C90E7C-A578-4F5D-88B2-E65623DA9E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89" b="14514"/>
          <a:stretch/>
        </p:blipFill>
        <p:spPr>
          <a:xfrm>
            <a:off x="8360160" y="2676206"/>
            <a:ext cx="3197749" cy="1909002"/>
          </a:xfrm>
          <a:prstGeom prst="rect">
            <a:avLst/>
          </a:prstGeom>
        </p:spPr>
      </p:pic>
      <p:sp>
        <p:nvSpPr>
          <p:cNvPr id="10" name="Rectangle 9">
            <a:extLst>
              <a:ext uri="{FF2B5EF4-FFF2-40B4-BE49-F238E27FC236}">
                <a16:creationId xmlns:a16="http://schemas.microsoft.com/office/drawing/2014/main" id="{EE2D6E9B-AC97-40F7-8D9B-C851208E66BD}"/>
              </a:ext>
            </a:extLst>
          </p:cNvPr>
          <p:cNvSpPr/>
          <p:nvPr/>
        </p:nvSpPr>
        <p:spPr>
          <a:xfrm>
            <a:off x="4679565" y="4788759"/>
            <a:ext cx="3000832" cy="1077218"/>
          </a:xfrm>
          <a:prstGeom prst="rect">
            <a:avLst/>
          </a:prstGeom>
        </p:spPr>
        <p:txBody>
          <a:bodyPr wrap="square">
            <a:spAutoFit/>
          </a:bodyPr>
          <a:lstStyle/>
          <a:p>
            <a:r>
              <a:rPr lang="en-US" sz="1600" dirty="0"/>
              <a:t>Fresh Made Grab and Go Salads are offered daily at our secondary schools. Chicken, Chef and Vegetarian options are available.</a:t>
            </a:r>
          </a:p>
        </p:txBody>
      </p:sp>
      <p:pic>
        <p:nvPicPr>
          <p:cNvPr id="12" name="Picture 11">
            <a:extLst>
              <a:ext uri="{FF2B5EF4-FFF2-40B4-BE49-F238E27FC236}">
                <a16:creationId xmlns:a16="http://schemas.microsoft.com/office/drawing/2014/main" id="{93BE5BF3-D3F3-4939-8A50-D6646B87DC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217"/>
          <a:stretch/>
        </p:blipFill>
        <p:spPr>
          <a:xfrm>
            <a:off x="516042" y="2676206"/>
            <a:ext cx="3150817" cy="1909002"/>
          </a:xfrm>
          <a:prstGeom prst="rect">
            <a:avLst/>
          </a:prstGeom>
        </p:spPr>
      </p:pic>
      <p:sp>
        <p:nvSpPr>
          <p:cNvPr id="13" name="Rectangle 12">
            <a:extLst>
              <a:ext uri="{FF2B5EF4-FFF2-40B4-BE49-F238E27FC236}">
                <a16:creationId xmlns:a16="http://schemas.microsoft.com/office/drawing/2014/main" id="{96B40896-8523-426D-BA15-840E9141F0E1}"/>
              </a:ext>
            </a:extLst>
          </p:cNvPr>
          <p:cNvSpPr/>
          <p:nvPr/>
        </p:nvSpPr>
        <p:spPr>
          <a:xfrm>
            <a:off x="516042" y="4742308"/>
            <a:ext cx="3636626" cy="584775"/>
          </a:xfrm>
          <a:prstGeom prst="rect">
            <a:avLst/>
          </a:prstGeom>
        </p:spPr>
        <p:txBody>
          <a:bodyPr wrap="square">
            <a:spAutoFit/>
          </a:bodyPr>
          <a:lstStyle/>
          <a:p>
            <a:r>
              <a:rPr lang="en-US" sz="1600" dirty="0"/>
              <a:t>Homemade Pepperoni Pinwheels are Featured Tuesday’s and Thursday’s</a:t>
            </a:r>
          </a:p>
        </p:txBody>
      </p:sp>
      <p:sp>
        <p:nvSpPr>
          <p:cNvPr id="9" name="Rectangle 8">
            <a:extLst>
              <a:ext uri="{FF2B5EF4-FFF2-40B4-BE49-F238E27FC236}">
                <a16:creationId xmlns:a16="http://schemas.microsoft.com/office/drawing/2014/main" id="{F479FB2F-0040-B041-891A-5F3F2886CD54}"/>
              </a:ext>
            </a:extLst>
          </p:cNvPr>
          <p:cNvSpPr/>
          <p:nvPr/>
        </p:nvSpPr>
        <p:spPr>
          <a:xfrm>
            <a:off x="8281028" y="4739450"/>
            <a:ext cx="3636626" cy="584775"/>
          </a:xfrm>
          <a:prstGeom prst="rect">
            <a:avLst/>
          </a:prstGeom>
        </p:spPr>
        <p:txBody>
          <a:bodyPr wrap="square">
            <a:spAutoFit/>
          </a:bodyPr>
          <a:lstStyle/>
          <a:p>
            <a:r>
              <a:rPr lang="en-US" sz="1600" dirty="0"/>
              <a:t>Students looking for a lighter grab-n-go meal option can snatch a wrap or hoagie!</a:t>
            </a:r>
          </a:p>
        </p:txBody>
      </p:sp>
    </p:spTree>
    <p:extLst>
      <p:ext uri="{BB962C8B-B14F-4D97-AF65-F5344CB8AC3E}">
        <p14:creationId xmlns:p14="http://schemas.microsoft.com/office/powerpoint/2010/main" val="371267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7D972C-39C3-46C7-7A1C-3A7A40B829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15627"/>
            <a:ext cx="12191998" cy="6857999"/>
          </a:xfrm>
          <a:prstGeom prst="rect">
            <a:avLst/>
          </a:prstGeom>
        </p:spPr>
      </p:pic>
      <p:sp>
        <p:nvSpPr>
          <p:cNvPr id="10" name="TextBox 9">
            <a:extLst>
              <a:ext uri="{FF2B5EF4-FFF2-40B4-BE49-F238E27FC236}">
                <a16:creationId xmlns:a16="http://schemas.microsoft.com/office/drawing/2014/main" id="{8C7C0D2D-9139-AF41-1462-F539252FBF9E}"/>
              </a:ext>
            </a:extLst>
          </p:cNvPr>
          <p:cNvSpPr txBox="1"/>
          <p:nvPr/>
        </p:nvSpPr>
        <p:spPr>
          <a:xfrm>
            <a:off x="7086600" y="2209800"/>
            <a:ext cx="4191000" cy="3139321"/>
          </a:xfrm>
          <a:prstGeom prst="rect">
            <a:avLst/>
          </a:prstGeom>
          <a:noFill/>
          <a:ln w="19050">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Students at Meadville Sr High School look forward to Churro Day in the Snack Room!</a:t>
            </a:r>
          </a:p>
        </p:txBody>
      </p:sp>
      <p:graphicFrame>
        <p:nvGraphicFramePr>
          <p:cNvPr id="11" name="Table 10">
            <a:extLst>
              <a:ext uri="{FF2B5EF4-FFF2-40B4-BE49-F238E27FC236}">
                <a16:creationId xmlns:a16="http://schemas.microsoft.com/office/drawing/2014/main" id="{C0BC339D-88D8-166F-E5D5-B3B510072960}"/>
              </a:ext>
            </a:extLst>
          </p:cNvPr>
          <p:cNvGraphicFramePr>
            <a:graphicFrameLocks noGrp="1"/>
          </p:cNvGraphicFramePr>
          <p:nvPr>
            <p:extLst>
              <p:ext uri="{D42A27DB-BD31-4B8C-83A1-F6EECF244321}">
                <p14:modId xmlns:p14="http://schemas.microsoft.com/office/powerpoint/2010/main" val="3628941853"/>
              </p:ext>
            </p:extLst>
          </p:nvPr>
        </p:nvGraphicFramePr>
        <p:xfrm>
          <a:off x="685800" y="2590800"/>
          <a:ext cx="5105400" cy="2341223"/>
        </p:xfrm>
        <a:graphic>
          <a:graphicData uri="http://schemas.openxmlformats.org/drawingml/2006/table">
            <a:tbl>
              <a:tblPr>
                <a:tableStyleId>{5C22544A-7EE6-4342-B048-85BDC9FD1C3A}</a:tableStyleId>
              </a:tblPr>
              <a:tblGrid>
                <a:gridCol w="1701800">
                  <a:extLst>
                    <a:ext uri="{9D8B030D-6E8A-4147-A177-3AD203B41FA5}">
                      <a16:colId xmlns:a16="http://schemas.microsoft.com/office/drawing/2014/main" val="2284917363"/>
                    </a:ext>
                  </a:extLst>
                </a:gridCol>
                <a:gridCol w="1701800">
                  <a:extLst>
                    <a:ext uri="{9D8B030D-6E8A-4147-A177-3AD203B41FA5}">
                      <a16:colId xmlns:a16="http://schemas.microsoft.com/office/drawing/2014/main" val="1550565361"/>
                    </a:ext>
                  </a:extLst>
                </a:gridCol>
                <a:gridCol w="1701800">
                  <a:extLst>
                    <a:ext uri="{9D8B030D-6E8A-4147-A177-3AD203B41FA5}">
                      <a16:colId xmlns:a16="http://schemas.microsoft.com/office/drawing/2014/main" val="3999723169"/>
                    </a:ext>
                  </a:extLst>
                </a:gridCol>
              </a:tblGrid>
              <a:tr h="565123">
                <a:tc>
                  <a:txBody>
                    <a:bodyPr/>
                    <a:lstStyle/>
                    <a:p>
                      <a:pPr algn="ctr"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Budget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Actual</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22712382"/>
                  </a:ext>
                </a:extLst>
              </a:tr>
              <a:tr h="645854">
                <a:tc>
                  <a:txBody>
                    <a:bodyPr/>
                    <a:lstStyle/>
                    <a:p>
                      <a:pPr algn="ctr" fontAlgn="b"/>
                      <a:r>
                        <a:rPr lang="en-US" sz="1600" u="none" strike="noStrike">
                          <a:effectLst/>
                        </a:rPr>
                        <a:t>Breakfast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1,011</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1,316</a:t>
                      </a:r>
                    </a:p>
                  </a:txBody>
                  <a:tcPr marL="7620" marR="7620" marT="7620" marB="0" anchor="b"/>
                </a:tc>
                <a:extLst>
                  <a:ext uri="{0D108BD9-81ED-4DB2-BD59-A6C34878D82A}">
                    <a16:rowId xmlns:a16="http://schemas.microsoft.com/office/drawing/2014/main" val="1802629101"/>
                  </a:ext>
                </a:extLst>
              </a:tr>
              <a:tr h="565123">
                <a:tc>
                  <a:txBody>
                    <a:bodyPr/>
                    <a:lstStyle/>
                    <a:p>
                      <a:pPr algn="ctr" fontAlgn="b"/>
                      <a:r>
                        <a:rPr lang="en-US" sz="1600" u="none" strike="noStrike">
                          <a:effectLst/>
                        </a:rPr>
                        <a:t>Lunch</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1,576</a:t>
                      </a: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2,040</a:t>
                      </a:r>
                    </a:p>
                  </a:txBody>
                  <a:tcPr marL="7620" marR="7620" marT="7620" marB="0" anchor="b"/>
                </a:tc>
                <a:extLst>
                  <a:ext uri="{0D108BD9-81ED-4DB2-BD59-A6C34878D82A}">
                    <a16:rowId xmlns:a16="http://schemas.microsoft.com/office/drawing/2014/main" val="1267326748"/>
                  </a:ext>
                </a:extLst>
              </a:tr>
              <a:tr h="565123">
                <a:tc>
                  <a:txBody>
                    <a:bodyPr/>
                    <a:lstStyle/>
                    <a:p>
                      <a:pPr algn="ctr" fontAlgn="b"/>
                      <a:r>
                        <a:rPr lang="en-US" sz="1600" u="none" strike="noStrike">
                          <a:effectLst/>
                        </a:rPr>
                        <a:t>Ala-Carte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$495</a:t>
                      </a: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$661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37685652"/>
                  </a:ext>
                </a:extLst>
              </a:tr>
            </a:tbl>
          </a:graphicData>
        </a:graphic>
      </p:graphicFrame>
      <p:sp>
        <p:nvSpPr>
          <p:cNvPr id="12" name="Rectangle 11">
            <a:extLst>
              <a:ext uri="{FF2B5EF4-FFF2-40B4-BE49-F238E27FC236}">
                <a16:creationId xmlns:a16="http://schemas.microsoft.com/office/drawing/2014/main" id="{29FD62D6-2ACC-A2F6-BC78-7D9985DE2AB9}"/>
              </a:ext>
            </a:extLst>
          </p:cNvPr>
          <p:cNvSpPr/>
          <p:nvPr/>
        </p:nvSpPr>
        <p:spPr>
          <a:xfrm>
            <a:off x="609600" y="609600"/>
            <a:ext cx="8060092" cy="630942"/>
          </a:xfrm>
          <a:prstGeom prst="rect">
            <a:avLst/>
          </a:prstGeom>
        </p:spPr>
        <p:txBody>
          <a:bodyPr wrap="none">
            <a:spAutoFit/>
          </a:bodyPr>
          <a:lstStyle/>
          <a:p>
            <a:r>
              <a:rPr lang="en-US" sz="3500" b="1">
                <a:solidFill>
                  <a:srgbClr val="1C3E94"/>
                </a:solidFill>
                <a:latin typeface="+mj-lt"/>
                <a:cs typeface="Arial" panose="020B0604020202020204" pitchFamily="34" charset="0"/>
              </a:rPr>
              <a:t>Impacts of Post-Pandemic on Participation</a:t>
            </a:r>
            <a:endParaRPr lang="en-US" sz="3500" b="1">
              <a:latin typeface="+mj-lt"/>
              <a:cs typeface="Arial" panose="020B0604020202020204" pitchFamily="34" charset="0"/>
            </a:endParaRPr>
          </a:p>
        </p:txBody>
      </p:sp>
      <p:sp>
        <p:nvSpPr>
          <p:cNvPr id="13" name="Rectangle 12">
            <a:extLst>
              <a:ext uri="{FF2B5EF4-FFF2-40B4-BE49-F238E27FC236}">
                <a16:creationId xmlns:a16="http://schemas.microsoft.com/office/drawing/2014/main" id="{043AC655-1C0B-5D36-65E5-BFF30C1A407C}"/>
              </a:ext>
            </a:extLst>
          </p:cNvPr>
          <p:cNvSpPr/>
          <p:nvPr/>
        </p:nvSpPr>
        <p:spPr>
          <a:xfrm>
            <a:off x="609600" y="1240542"/>
            <a:ext cx="4651466" cy="369332"/>
          </a:xfrm>
          <a:prstGeom prst="rect">
            <a:avLst/>
          </a:prstGeom>
        </p:spPr>
        <p:txBody>
          <a:bodyPr wrap="none">
            <a:spAutoFit/>
          </a:bodyPr>
          <a:lstStyle/>
          <a:p>
            <a:r>
              <a:rPr lang="en-US" b="1">
                <a:solidFill>
                  <a:srgbClr val="00A94F"/>
                </a:solidFill>
                <a:latin typeface="+mj-lt"/>
                <a:cs typeface="Arial" panose="020B0604020202020204" pitchFamily="34" charset="0"/>
              </a:rPr>
              <a:t>Latest updates on your program’s performance</a:t>
            </a:r>
          </a:p>
        </p:txBody>
      </p:sp>
      <p:pic>
        <p:nvPicPr>
          <p:cNvPr id="4" name="Picture 3" descr="A picture containing hand&#10;&#10;Description automatically generated">
            <a:extLst>
              <a:ext uri="{FF2B5EF4-FFF2-40B4-BE49-F238E27FC236}">
                <a16:creationId xmlns:a16="http://schemas.microsoft.com/office/drawing/2014/main" id="{8063F0C9-58B9-75A1-90FD-CB3ADD44FD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10728" y="2357628"/>
            <a:ext cx="2142744" cy="2142744"/>
          </a:xfrm>
          <a:prstGeom prst="rect">
            <a:avLst/>
          </a:prstGeom>
        </p:spPr>
      </p:pic>
    </p:spTree>
    <p:extLst>
      <p:ext uri="{BB962C8B-B14F-4D97-AF65-F5344CB8AC3E}">
        <p14:creationId xmlns:p14="http://schemas.microsoft.com/office/powerpoint/2010/main" val="110052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vegetable, different, arranged&#10;&#10;Description automatically generated">
            <a:extLst>
              <a:ext uri="{FF2B5EF4-FFF2-40B4-BE49-F238E27FC236}">
                <a16:creationId xmlns:a16="http://schemas.microsoft.com/office/drawing/2014/main" id="{FE89EC8B-2DCD-B286-ED85-04158B540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838" y="2205335"/>
            <a:ext cx="3466576" cy="3466576"/>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FB35EA9F-0298-586E-86DC-06DE02AE4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2" y="1"/>
            <a:ext cx="12192000" cy="6857999"/>
          </a:xfrm>
          <a:prstGeom prst="rect">
            <a:avLst/>
          </a:prstGeom>
        </p:spPr>
      </p:pic>
      <p:sp>
        <p:nvSpPr>
          <p:cNvPr id="8" name="Rectangle 7">
            <a:extLst>
              <a:ext uri="{FF2B5EF4-FFF2-40B4-BE49-F238E27FC236}">
                <a16:creationId xmlns:a16="http://schemas.microsoft.com/office/drawing/2014/main" id="{67014586-7346-C840-BDB9-76A5450F8A36}"/>
              </a:ext>
            </a:extLst>
          </p:cNvPr>
          <p:cNvSpPr/>
          <p:nvPr/>
        </p:nvSpPr>
        <p:spPr>
          <a:xfrm>
            <a:off x="609600" y="609600"/>
            <a:ext cx="8033866" cy="630942"/>
          </a:xfrm>
          <a:prstGeom prst="rect">
            <a:avLst/>
          </a:prstGeom>
        </p:spPr>
        <p:txBody>
          <a:bodyPr wrap="none">
            <a:spAutoFit/>
          </a:bodyPr>
          <a:lstStyle/>
          <a:p>
            <a:r>
              <a:rPr lang="en-US" sz="3500" b="1">
                <a:solidFill>
                  <a:srgbClr val="1C3E94"/>
                </a:solidFill>
              </a:rPr>
              <a:t>Supply Chain Updates and Industry Trends</a:t>
            </a:r>
            <a:endParaRPr lang="en-US" sz="3500" b="1"/>
          </a:p>
        </p:txBody>
      </p:sp>
      <p:sp>
        <p:nvSpPr>
          <p:cNvPr id="9" name="Rectangle 8">
            <a:extLst>
              <a:ext uri="{FF2B5EF4-FFF2-40B4-BE49-F238E27FC236}">
                <a16:creationId xmlns:a16="http://schemas.microsoft.com/office/drawing/2014/main" id="{F479FB2F-0040-B041-891A-5F3F2886CD54}"/>
              </a:ext>
            </a:extLst>
          </p:cNvPr>
          <p:cNvSpPr/>
          <p:nvPr/>
        </p:nvSpPr>
        <p:spPr>
          <a:xfrm>
            <a:off x="609600" y="1230868"/>
            <a:ext cx="3722686" cy="369332"/>
          </a:xfrm>
          <a:prstGeom prst="rect">
            <a:avLst/>
          </a:prstGeom>
        </p:spPr>
        <p:txBody>
          <a:bodyPr wrap="none">
            <a:spAutoFit/>
          </a:bodyPr>
          <a:lstStyle/>
          <a:p>
            <a:r>
              <a:rPr lang="en-US" b="1" dirty="0">
                <a:solidFill>
                  <a:srgbClr val="00A94F"/>
                </a:solidFill>
              </a:rPr>
              <a:t>News from the TNG Purchasing Team</a:t>
            </a:r>
          </a:p>
        </p:txBody>
      </p:sp>
      <p:sp>
        <p:nvSpPr>
          <p:cNvPr id="2" name="TextBox 1">
            <a:extLst>
              <a:ext uri="{FF2B5EF4-FFF2-40B4-BE49-F238E27FC236}">
                <a16:creationId xmlns:a16="http://schemas.microsoft.com/office/drawing/2014/main" id="{14209BA8-EC60-5D69-1C86-D7DF719BBD10}"/>
              </a:ext>
            </a:extLst>
          </p:cNvPr>
          <p:cNvSpPr txBox="1"/>
          <p:nvPr/>
        </p:nvSpPr>
        <p:spPr>
          <a:xfrm>
            <a:off x="762000" y="1981200"/>
            <a:ext cx="7986025"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Product availability and pricing, primarily of steel and tin cans, plastic, paper products, wheat, chicken, beef, sugar and corn continue to be the purchasing team’s focus.</a:t>
            </a:r>
          </a:p>
          <a:p>
            <a:endParaRPr lang="en-US" sz="1600" dirty="0"/>
          </a:p>
          <a:p>
            <a:pPr marL="285750" indent="-285750">
              <a:buFont typeface="Arial" panose="020B0604020202020204" pitchFamily="34" charset="0"/>
              <a:buChar char="•"/>
            </a:pPr>
            <a:r>
              <a:rPr lang="en-US" sz="1600" dirty="0"/>
              <a:t>While we are seeing signs of recovery in some areas, we continue to adjust as needed to ensure a balance of quality, nutrition and cost effectiveness.</a:t>
            </a:r>
          </a:p>
          <a:p>
            <a:endParaRPr lang="en-US" sz="1600" dirty="0"/>
          </a:p>
          <a:p>
            <a:pPr marL="285750" indent="-285750">
              <a:buFont typeface="Arial" panose="020B0604020202020204" pitchFamily="34" charset="0"/>
              <a:buChar char="•"/>
            </a:pPr>
            <a:r>
              <a:rPr lang="en-US" sz="1600" dirty="0"/>
              <a:t>We’ve recently launched a weekly internal publication featuring guidance that provides tips for your Director of Food and Nutrition to streamline kitchen processes, ultimately promoting time and cost savings.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purchasing team is currently planning broker showcases, where our vendors introduce new food products. From there, we choose designated locations for students to taste test, which helps our chefs determine future menu items.</a:t>
            </a:r>
          </a:p>
          <a:p>
            <a:endParaRPr lang="en-US" sz="1600" dirty="0"/>
          </a:p>
        </p:txBody>
      </p:sp>
    </p:spTree>
    <p:extLst>
      <p:ext uri="{BB962C8B-B14F-4D97-AF65-F5344CB8AC3E}">
        <p14:creationId xmlns:p14="http://schemas.microsoft.com/office/powerpoint/2010/main" val="184043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wl of food&#10;&#10;Description automatically generated with medium confidence">
            <a:extLst>
              <a:ext uri="{FF2B5EF4-FFF2-40B4-BE49-F238E27FC236}">
                <a16:creationId xmlns:a16="http://schemas.microsoft.com/office/drawing/2014/main" id="{8640A3BC-A477-1A7C-07D6-6E50368F3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6731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6F24F8-9778-AA4E-9440-AACF2B744D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479FB2F-0040-B041-891A-5F3F2886CD54}"/>
              </a:ext>
            </a:extLst>
          </p:cNvPr>
          <p:cNvSpPr/>
          <p:nvPr/>
        </p:nvSpPr>
        <p:spPr>
          <a:xfrm>
            <a:off x="762000" y="3105835"/>
            <a:ext cx="1760418" cy="400110"/>
          </a:xfrm>
          <a:prstGeom prst="rect">
            <a:avLst/>
          </a:prstGeom>
        </p:spPr>
        <p:txBody>
          <a:bodyPr wrap="none">
            <a:spAutoFit/>
          </a:bodyPr>
          <a:lstStyle/>
          <a:p>
            <a:r>
              <a:rPr lang="en-US" sz="2000">
                <a:solidFill>
                  <a:srgbClr val="00A94F"/>
                </a:solidFill>
                <a:latin typeface="Museo Sans 300" panose="02000000000000000000" pitchFamily="2" charset="77"/>
              </a:rPr>
              <a:t>Follow us on:</a:t>
            </a:r>
          </a:p>
        </p:txBody>
      </p:sp>
      <p:sp>
        <p:nvSpPr>
          <p:cNvPr id="5" name="Rectangle 4">
            <a:extLst>
              <a:ext uri="{FF2B5EF4-FFF2-40B4-BE49-F238E27FC236}">
                <a16:creationId xmlns:a16="http://schemas.microsoft.com/office/drawing/2014/main" id="{88A8EBC6-44F9-5542-B792-7D1E28943CCD}"/>
              </a:ext>
            </a:extLst>
          </p:cNvPr>
          <p:cNvSpPr/>
          <p:nvPr/>
        </p:nvSpPr>
        <p:spPr>
          <a:xfrm>
            <a:off x="609600" y="609600"/>
            <a:ext cx="2577950" cy="630942"/>
          </a:xfrm>
          <a:prstGeom prst="rect">
            <a:avLst/>
          </a:prstGeom>
        </p:spPr>
        <p:txBody>
          <a:bodyPr wrap="none">
            <a:spAutoFit/>
          </a:bodyPr>
          <a:lstStyle/>
          <a:p>
            <a:r>
              <a:rPr lang="en-US" sz="3500" b="1">
                <a:solidFill>
                  <a:srgbClr val="1C3E94"/>
                </a:solidFill>
                <a:latin typeface="Museo Sans 700" panose="02000000000000000000" pitchFamily="2" charset="77"/>
              </a:rPr>
              <a:t>Thank You!</a:t>
            </a:r>
            <a:endParaRPr lang="en-US" sz="3500" b="1">
              <a:latin typeface="Museo Sans 700" panose="02000000000000000000" pitchFamily="2" charset="77"/>
            </a:endParaRPr>
          </a:p>
        </p:txBody>
      </p:sp>
      <p:pic>
        <p:nvPicPr>
          <p:cNvPr id="6" name="Picture 5">
            <a:extLst>
              <a:ext uri="{FF2B5EF4-FFF2-40B4-BE49-F238E27FC236}">
                <a16:creationId xmlns:a16="http://schemas.microsoft.com/office/drawing/2014/main" id="{392B522B-FB23-1743-B799-B742E0E9C1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1447800"/>
            <a:ext cx="2754718" cy="1584071"/>
          </a:xfrm>
          <a:prstGeom prst="rect">
            <a:avLst/>
          </a:prstGeom>
        </p:spPr>
      </p:pic>
      <p:pic>
        <p:nvPicPr>
          <p:cNvPr id="10" name="Picture 9">
            <a:extLst>
              <a:ext uri="{FF2B5EF4-FFF2-40B4-BE49-F238E27FC236}">
                <a16:creationId xmlns:a16="http://schemas.microsoft.com/office/drawing/2014/main" id="{54492C98-5CA1-D142-95E9-E35B7463C7F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6321" b="75174" l="24551" r="77944">
                        <a14:foregroundMark x1="64271" y1="45165" x2="64271" y2="45165"/>
                        <a14:foregroundMark x1="65968" y1="41077" x2="65968" y2="41077"/>
                        <a14:foregroundMark x1="64671" y1="38784" x2="64671" y2="38784"/>
                        <a14:foregroundMark x1="62974" y1="32403" x2="62974" y2="32403"/>
                        <a14:foregroundMark x1="62974" y1="32403" x2="68663" y2="66999"/>
                        <a14:foregroundMark x1="68263" y1="39681" x2="63373" y2="32901"/>
                        <a14:foregroundMark x1="64271" y1="32403" x2="57685" y2="45563"/>
                        <a14:foregroundMark x1="68263" y1="34696" x2="60679" y2="75174"/>
                        <a14:foregroundMark x1="64671" y1="38385" x2="66467" y2="67398"/>
                        <a14:foregroundMark x1="69062" y1="56032" x2="33333" y2="64207"/>
                        <a14:foregroundMark x1="45309" y1="64706" x2="67365" y2="69292"/>
                        <a14:foregroundMark x1="69062" y1="66999" x2="32535" y2="46062"/>
                        <a14:foregroundMark x1="32535" y1="43370" x2="31637" y2="63809"/>
                        <a14:foregroundMark x1="48802" y1="37388" x2="52794" y2="32403"/>
                        <a14:foregroundMark x1="66866" y1="32901" x2="36427" y2="34297"/>
                        <a14:foregroundMark x1="68263" y1="30608" x2="28942" y2="43769"/>
                        <a14:foregroundMark x1="30739" y1="35593" x2="35130" y2="59222"/>
                        <a14:foregroundMark x1="31637" y1="38784" x2="41717" y2="38784"/>
                        <a14:foregroundMark x1="30739" y1="31505" x2="40419" y2="34696"/>
                        <a14:foregroundMark x1="28543" y1="35593" x2="38224" y2="36989"/>
                        <a14:foregroundMark x1="44810" y1="38385" x2="57186" y2="50648"/>
                        <a14:foregroundMark x1="54591" y1="40578" x2="56786" y2="46959"/>
                        <a14:foregroundMark x1="57685" y1="56032" x2="55389" y2="41974"/>
                        <a14:foregroundMark x1="52794" y1="51944" x2="47904" y2="37886"/>
                        <a14:foregroundMark x1="57186" y1="43370" x2="42615" y2="43370"/>
                        <a14:foregroundMark x1="45709" y1="47856" x2="48802" y2="62413"/>
                        <a14:foregroundMark x1="45709" y1="41476" x2="40918" y2="62014"/>
                        <a14:foregroundMark x1="43114" y1="53340" x2="43114" y2="60120"/>
                        <a14:foregroundMark x1="32535" y1="61017" x2="51896" y2="67896"/>
                        <a14:foregroundMark x1="32036" y1="62413" x2="50100" y2="64706"/>
                        <a14:foregroundMark x1="32934" y1="64706" x2="63772" y2="67896"/>
                      </a14:backgroundRemoval>
                    </a14:imgEffect>
                  </a14:imgLayer>
                </a14:imgProps>
              </a:ext>
              <a:ext uri="{28A0092B-C50C-407E-A947-70E740481C1C}">
                <a14:useLocalDpi xmlns:a14="http://schemas.microsoft.com/office/drawing/2010/main" val="0"/>
              </a:ext>
            </a:extLst>
          </a:blip>
          <a:srcRect l="17952" t="20329" r="15359" b="18828"/>
          <a:stretch/>
        </p:blipFill>
        <p:spPr>
          <a:xfrm>
            <a:off x="809625" y="3572222"/>
            <a:ext cx="612633" cy="542578"/>
          </a:xfrm>
          <a:prstGeom prst="rect">
            <a:avLst/>
          </a:prstGeom>
        </p:spPr>
      </p:pic>
      <p:pic>
        <p:nvPicPr>
          <p:cNvPr id="11" name="Picture 10">
            <a:extLst>
              <a:ext uri="{FF2B5EF4-FFF2-40B4-BE49-F238E27FC236}">
                <a16:creationId xmlns:a16="http://schemas.microsoft.com/office/drawing/2014/main" id="{67584632-D003-954C-960C-E4D6D8BA7E5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739" b="94313" l="6161" r="95735">
                        <a14:foregroundMark x1="81043" y1="59716" x2="81043" y2="59716"/>
                        <a14:foregroundMark x1="85782" y1="73934" x2="63507" y2="81991"/>
                        <a14:foregroundMark x1="79147" y1="64929" x2="67773" y2="59716"/>
                        <a14:foregroundMark x1="80095" y1="56398" x2="60664" y2="76777"/>
                        <a14:foregroundMark x1="81517" y1="54502" x2="58768" y2="80095"/>
                        <a14:foregroundMark x1="90521" y1="60664" x2="90995" y2="79147"/>
                        <a14:foregroundMark x1="87204" y1="56872" x2="95261" y2="77251"/>
                        <a14:foregroundMark x1="85782" y1="32227" x2="95735" y2="63981"/>
                        <a14:foregroundMark x1="91943" y1="14692" x2="91943" y2="37441"/>
                        <a14:foregroundMark x1="88626" y1="15166" x2="70142" y2="35071"/>
                        <a14:foregroundMark x1="90521" y1="13744" x2="67773" y2="26066"/>
                        <a14:foregroundMark x1="89573" y1="6635" x2="89573" y2="6635"/>
                        <a14:foregroundMark x1="76303" y1="10900" x2="76303" y2="10900"/>
                        <a14:foregroundMark x1="64455" y1="13744" x2="83886" y2="19905"/>
                        <a14:foregroundMark x1="74408" y1="10900" x2="35545" y2="14692"/>
                        <a14:foregroundMark x1="52607" y1="13744" x2="14692" y2="7583"/>
                        <a14:foregroundMark x1="19431" y1="9005" x2="7583" y2="9005"/>
                        <a14:foregroundMark x1="35545" y1="14692" x2="41706" y2="15166"/>
                        <a14:foregroundMark x1="27488" y1="14692" x2="19431" y2="41232"/>
                        <a14:foregroundMark x1="11848" y1="8057" x2="14692" y2="54502"/>
                        <a14:foregroundMark x1="7109" y1="7583" x2="7583" y2="54502"/>
                        <a14:foregroundMark x1="9953" y1="44550" x2="11848" y2="76777"/>
                        <a14:foregroundMark x1="14692" y1="79147" x2="67773" y2="83886"/>
                        <a14:foregroundMark x1="89573" y1="77251" x2="52607" y2="88152"/>
                        <a14:foregroundMark x1="87204" y1="84360" x2="58768" y2="90047"/>
                        <a14:foregroundMark x1="90521" y1="91469" x2="51185" y2="94313"/>
                        <a14:foregroundMark x1="51659" y1="55450" x2="74408" y2="38389"/>
                        <a14:foregroundMark x1="74408" y1="35071" x2="74408" y2="35071"/>
                        <a14:foregroundMark x1="69194" y1="23223" x2="69194" y2="44550"/>
                        <a14:foregroundMark x1="80095" y1="35071" x2="46445" y2="50711"/>
                        <a14:foregroundMark x1="70616" y1="32227" x2="23697" y2="44550"/>
                        <a14:foregroundMark x1="47867" y1="46445" x2="46445" y2="63981"/>
                        <a14:foregroundMark x1="42180" y1="42180" x2="42180" y2="63981"/>
                        <a14:foregroundMark x1="36019" y1="43602" x2="34597" y2="70142"/>
                        <a14:foregroundMark x1="21327" y1="42180" x2="31280" y2="71090"/>
                        <a14:foregroundMark x1="21327" y1="73934" x2="51185" y2="70142"/>
                      </a14:backgroundRemoval>
                    </a14:imgEffect>
                  </a14:imgLayer>
                </a14:imgProps>
              </a:ext>
              <a:ext uri="{28A0092B-C50C-407E-A947-70E740481C1C}">
                <a14:useLocalDpi xmlns:a14="http://schemas.microsoft.com/office/drawing/2010/main" val="0"/>
              </a:ext>
            </a:extLst>
          </a:blip>
          <a:stretch>
            <a:fillRect/>
          </a:stretch>
        </p:blipFill>
        <p:spPr>
          <a:xfrm>
            <a:off x="870602" y="4284498"/>
            <a:ext cx="470973" cy="417374"/>
          </a:xfrm>
          <a:prstGeom prst="rect">
            <a:avLst/>
          </a:prstGeom>
        </p:spPr>
      </p:pic>
      <p:pic>
        <p:nvPicPr>
          <p:cNvPr id="12" name="Picture 11">
            <a:extLst>
              <a:ext uri="{FF2B5EF4-FFF2-40B4-BE49-F238E27FC236}">
                <a16:creationId xmlns:a16="http://schemas.microsoft.com/office/drawing/2014/main" id="{D0A68944-AEC7-2345-B96D-72D6B767F7E3}"/>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166" b="93727" l="15670" r="84046">
                        <a14:foregroundMark x1="54701" y1="87823" x2="32764" y2="91144"/>
                        <a14:foregroundMark x1="24217" y1="91882" x2="48148" y2="91882"/>
                        <a14:foregroundMark x1="15954" y1="91882" x2="19088" y2="5904"/>
                        <a14:foregroundMark x1="43020" y1="90406" x2="62393" y2="88561"/>
                        <a14:foregroundMark x1="59829" y1="87823" x2="66382" y2="51661"/>
                        <a14:foregroundMark x1="53846" y1="46494" x2="60969" y2="70849"/>
                        <a14:foregroundMark x1="60399" y1="57565" x2="59829" y2="63469"/>
                        <a14:foregroundMark x1="55271" y1="72694" x2="46154" y2="39852"/>
                        <a14:foregroundMark x1="48148" y1="54982" x2="48148" y2="43911"/>
                        <a14:foregroundMark x1="62963" y1="37269" x2="68091" y2="22878"/>
                        <a14:foregroundMark x1="72080" y1="33948" x2="65527" y2="13653"/>
                        <a14:foregroundMark x1="74644" y1="26199" x2="55840" y2="25461"/>
                        <a14:foregroundMark x1="68946" y1="23616" x2="45584" y2="54244"/>
                        <a14:foregroundMark x1="63533" y1="30627" x2="64957" y2="58303"/>
                        <a14:foregroundMark x1="70085" y1="48339" x2="72080" y2="63469"/>
                        <a14:foregroundMark x1="64387" y1="91882" x2="79202" y2="92989"/>
                        <a14:foregroundMark x1="50142" y1="93727" x2="72080" y2="89668"/>
                        <a14:foregroundMark x1="50712" y1="93727" x2="68946" y2="92989"/>
                      </a14:backgroundRemoval>
                    </a14:imgEffect>
                  </a14:imgLayer>
                </a14:imgProps>
              </a:ext>
              <a:ext uri="{28A0092B-C50C-407E-A947-70E740481C1C}">
                <a14:useLocalDpi xmlns:a14="http://schemas.microsoft.com/office/drawing/2010/main" val="0"/>
              </a:ext>
            </a:extLst>
          </a:blip>
          <a:srcRect l="10529" r="7529"/>
          <a:stretch/>
        </p:blipFill>
        <p:spPr>
          <a:xfrm>
            <a:off x="854111" y="4876800"/>
            <a:ext cx="503954" cy="470973"/>
          </a:xfrm>
          <a:prstGeom prst="rect">
            <a:avLst/>
          </a:prstGeom>
        </p:spPr>
      </p:pic>
      <p:sp>
        <p:nvSpPr>
          <p:cNvPr id="13" name="Rectangle 12">
            <a:extLst>
              <a:ext uri="{FF2B5EF4-FFF2-40B4-BE49-F238E27FC236}">
                <a16:creationId xmlns:a16="http://schemas.microsoft.com/office/drawing/2014/main" id="{6E512255-EE7B-B54F-982D-77AC7647BCDC}"/>
              </a:ext>
            </a:extLst>
          </p:cNvPr>
          <p:cNvSpPr/>
          <p:nvPr/>
        </p:nvSpPr>
        <p:spPr>
          <a:xfrm>
            <a:off x="1341575" y="3660893"/>
            <a:ext cx="1881477" cy="323165"/>
          </a:xfrm>
          <a:prstGeom prst="rect">
            <a:avLst/>
          </a:prstGeom>
        </p:spPr>
        <p:txBody>
          <a:bodyPr wrap="none">
            <a:spAutoFit/>
          </a:bodyPr>
          <a:lstStyle/>
          <a:p>
            <a:r>
              <a:rPr lang="en-US" sz="1500" b="1"/>
              <a:t>@</a:t>
            </a:r>
            <a:r>
              <a:rPr lang="en-US" sz="1500" b="1" err="1"/>
              <a:t>TheNutritionGroup</a:t>
            </a:r>
            <a:endParaRPr lang="en-US" sz="1500" b="1"/>
          </a:p>
        </p:txBody>
      </p:sp>
      <p:sp>
        <p:nvSpPr>
          <p:cNvPr id="14" name="Rectangle 13">
            <a:extLst>
              <a:ext uri="{FF2B5EF4-FFF2-40B4-BE49-F238E27FC236}">
                <a16:creationId xmlns:a16="http://schemas.microsoft.com/office/drawing/2014/main" id="{36CB326D-58AB-154D-9FAD-152B02BC09C2}"/>
              </a:ext>
            </a:extLst>
          </p:cNvPr>
          <p:cNvSpPr/>
          <p:nvPr/>
        </p:nvSpPr>
        <p:spPr>
          <a:xfrm>
            <a:off x="1358065" y="4307259"/>
            <a:ext cx="1598130" cy="323165"/>
          </a:xfrm>
          <a:prstGeom prst="rect">
            <a:avLst/>
          </a:prstGeom>
        </p:spPr>
        <p:txBody>
          <a:bodyPr wrap="none">
            <a:spAutoFit/>
          </a:bodyPr>
          <a:lstStyle/>
          <a:p>
            <a:r>
              <a:rPr lang="en-US" sz="1500" b="1"/>
              <a:t>@</a:t>
            </a:r>
            <a:r>
              <a:rPr lang="en-US" sz="1500" b="1" err="1"/>
              <a:t>TNG_Corporate</a:t>
            </a:r>
            <a:endParaRPr lang="en-US" sz="1500" b="1"/>
          </a:p>
        </p:txBody>
      </p:sp>
      <p:sp>
        <p:nvSpPr>
          <p:cNvPr id="15" name="Rectangle 14">
            <a:extLst>
              <a:ext uri="{FF2B5EF4-FFF2-40B4-BE49-F238E27FC236}">
                <a16:creationId xmlns:a16="http://schemas.microsoft.com/office/drawing/2014/main" id="{99C33A75-E0B6-D64C-92FC-8509F9C05D66}"/>
              </a:ext>
            </a:extLst>
          </p:cNvPr>
          <p:cNvSpPr/>
          <p:nvPr/>
        </p:nvSpPr>
        <p:spPr>
          <a:xfrm>
            <a:off x="1371600" y="4953798"/>
            <a:ext cx="1881477" cy="323165"/>
          </a:xfrm>
          <a:prstGeom prst="rect">
            <a:avLst/>
          </a:prstGeom>
        </p:spPr>
        <p:txBody>
          <a:bodyPr wrap="none">
            <a:spAutoFit/>
          </a:bodyPr>
          <a:lstStyle/>
          <a:p>
            <a:r>
              <a:rPr lang="en-US" sz="1500" b="1"/>
              <a:t>@</a:t>
            </a:r>
            <a:r>
              <a:rPr lang="en-US" sz="1500" b="1" err="1"/>
              <a:t>TheNutritionGroup</a:t>
            </a:r>
            <a:endParaRPr lang="en-US" sz="1500" b="1"/>
          </a:p>
        </p:txBody>
      </p:sp>
      <p:sp>
        <p:nvSpPr>
          <p:cNvPr id="16" name="Rectangle 15">
            <a:extLst>
              <a:ext uri="{FF2B5EF4-FFF2-40B4-BE49-F238E27FC236}">
                <a16:creationId xmlns:a16="http://schemas.microsoft.com/office/drawing/2014/main" id="{B9C6AC5D-7296-D84D-9300-5F954AA04C46}"/>
              </a:ext>
            </a:extLst>
          </p:cNvPr>
          <p:cNvSpPr/>
          <p:nvPr/>
        </p:nvSpPr>
        <p:spPr>
          <a:xfrm>
            <a:off x="5108713" y="925071"/>
            <a:ext cx="4060920" cy="553998"/>
          </a:xfrm>
          <a:prstGeom prst="rect">
            <a:avLst/>
          </a:prstGeom>
        </p:spPr>
        <p:txBody>
          <a:bodyPr wrap="none">
            <a:spAutoFit/>
          </a:bodyPr>
          <a:lstStyle/>
          <a:p>
            <a:r>
              <a:rPr lang="en-US" sz="3000" b="1" dirty="0">
                <a:solidFill>
                  <a:srgbClr val="1C3E94"/>
                </a:solidFill>
              </a:rPr>
              <a:t>Your Food Service Team:</a:t>
            </a:r>
            <a:endParaRPr lang="en-US" sz="3000" b="1" dirty="0"/>
          </a:p>
        </p:txBody>
      </p:sp>
      <p:sp>
        <p:nvSpPr>
          <p:cNvPr id="19" name="Rectangle 18">
            <a:extLst>
              <a:ext uri="{FF2B5EF4-FFF2-40B4-BE49-F238E27FC236}">
                <a16:creationId xmlns:a16="http://schemas.microsoft.com/office/drawing/2014/main" id="{59A9E302-C475-4B08-B35F-5908D4187A3C}"/>
              </a:ext>
            </a:extLst>
          </p:cNvPr>
          <p:cNvSpPr/>
          <p:nvPr/>
        </p:nvSpPr>
        <p:spPr>
          <a:xfrm>
            <a:off x="5105396" y="1606430"/>
            <a:ext cx="3241850" cy="1477328"/>
          </a:xfrm>
          <a:prstGeom prst="rect">
            <a:avLst/>
          </a:prstGeom>
        </p:spPr>
        <p:txBody>
          <a:bodyPr wrap="none">
            <a:spAutoFit/>
          </a:bodyPr>
          <a:lstStyle/>
          <a:p>
            <a:r>
              <a:rPr lang="en-US" b="1" dirty="0">
                <a:solidFill>
                  <a:srgbClr val="00A94F"/>
                </a:solidFill>
              </a:rPr>
              <a:t>Tammy Groover</a:t>
            </a:r>
          </a:p>
          <a:p>
            <a:r>
              <a:rPr lang="en-US" i="1" dirty="0"/>
              <a:t>Food Service Director</a:t>
            </a:r>
          </a:p>
          <a:p>
            <a:r>
              <a:rPr lang="en-US" dirty="0"/>
              <a:t>814-336-1121 Ext. 130</a:t>
            </a:r>
          </a:p>
          <a:p>
            <a:r>
              <a:rPr lang="en-US" dirty="0">
                <a:hlinkClick r:id="rId10"/>
              </a:rPr>
              <a:t>tammy.groover@craw.org</a:t>
            </a:r>
            <a:endParaRPr lang="en-US" dirty="0"/>
          </a:p>
          <a:p>
            <a:r>
              <a:rPr lang="en-US" dirty="0"/>
              <a:t>crawford@thenutritiongroup.biz</a:t>
            </a:r>
          </a:p>
        </p:txBody>
      </p:sp>
      <p:sp>
        <p:nvSpPr>
          <p:cNvPr id="20" name="Rectangle 19">
            <a:extLst>
              <a:ext uri="{FF2B5EF4-FFF2-40B4-BE49-F238E27FC236}">
                <a16:creationId xmlns:a16="http://schemas.microsoft.com/office/drawing/2014/main" id="{1F7F541D-553B-49DD-8C8A-ADB7214A3B75}"/>
              </a:ext>
            </a:extLst>
          </p:cNvPr>
          <p:cNvSpPr/>
          <p:nvPr/>
        </p:nvSpPr>
        <p:spPr>
          <a:xfrm>
            <a:off x="5187393" y="3224544"/>
            <a:ext cx="3358868" cy="1477328"/>
          </a:xfrm>
          <a:prstGeom prst="rect">
            <a:avLst/>
          </a:prstGeom>
        </p:spPr>
        <p:txBody>
          <a:bodyPr wrap="none">
            <a:spAutoFit/>
          </a:bodyPr>
          <a:lstStyle/>
          <a:p>
            <a:r>
              <a:rPr lang="en-US" b="1" dirty="0">
                <a:solidFill>
                  <a:srgbClr val="00A94F"/>
                </a:solidFill>
              </a:rPr>
              <a:t>Travis Weese</a:t>
            </a:r>
          </a:p>
          <a:p>
            <a:r>
              <a:rPr lang="en-US" i="1" dirty="0"/>
              <a:t>Food Service Director</a:t>
            </a:r>
          </a:p>
          <a:p>
            <a:r>
              <a:rPr lang="en-US" dirty="0"/>
              <a:t>814-336-1121 Ext. 130</a:t>
            </a:r>
          </a:p>
          <a:p>
            <a:r>
              <a:rPr lang="en-US" dirty="0">
                <a:hlinkClick r:id="rId11"/>
              </a:rPr>
              <a:t>Travis.weese@craw.org</a:t>
            </a:r>
            <a:endParaRPr lang="en-US" dirty="0"/>
          </a:p>
          <a:p>
            <a:r>
              <a:rPr lang="en-US" dirty="0"/>
              <a:t>crawford2@thenutritiongroup.biz</a:t>
            </a:r>
          </a:p>
        </p:txBody>
      </p:sp>
      <p:sp>
        <p:nvSpPr>
          <p:cNvPr id="21" name="Rectangle 20">
            <a:extLst>
              <a:ext uri="{FF2B5EF4-FFF2-40B4-BE49-F238E27FC236}">
                <a16:creationId xmlns:a16="http://schemas.microsoft.com/office/drawing/2014/main" id="{8577344B-DC00-4437-8AC9-30F781B3A9F9}"/>
              </a:ext>
            </a:extLst>
          </p:cNvPr>
          <p:cNvSpPr/>
          <p:nvPr/>
        </p:nvSpPr>
        <p:spPr>
          <a:xfrm>
            <a:off x="5221359" y="4882718"/>
            <a:ext cx="3258713" cy="1200329"/>
          </a:xfrm>
          <a:prstGeom prst="rect">
            <a:avLst/>
          </a:prstGeom>
        </p:spPr>
        <p:txBody>
          <a:bodyPr wrap="none">
            <a:spAutoFit/>
          </a:bodyPr>
          <a:lstStyle/>
          <a:p>
            <a:r>
              <a:rPr lang="en-US" b="1" dirty="0">
                <a:solidFill>
                  <a:srgbClr val="00A94F"/>
                </a:solidFill>
              </a:rPr>
              <a:t>Katie Baldwin</a:t>
            </a:r>
          </a:p>
          <a:p>
            <a:r>
              <a:rPr lang="en-US" i="1" dirty="0"/>
              <a:t>Regional Manager</a:t>
            </a:r>
          </a:p>
          <a:p>
            <a:r>
              <a:rPr lang="en-US" dirty="0"/>
              <a:t>814-397-6696</a:t>
            </a:r>
          </a:p>
          <a:p>
            <a:r>
              <a:rPr lang="en-US" dirty="0"/>
              <a:t>kbaldwin@thenutritiongroup.biz</a:t>
            </a:r>
          </a:p>
        </p:txBody>
      </p:sp>
      <p:pic>
        <p:nvPicPr>
          <p:cNvPr id="22" name="Picture 21">
            <a:extLst>
              <a:ext uri="{FF2B5EF4-FFF2-40B4-BE49-F238E27FC236}">
                <a16:creationId xmlns:a16="http://schemas.microsoft.com/office/drawing/2014/main" id="{E213ABD9-E759-4A91-BDF2-8A39455E564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2221" t="28540" r="31441" b="27779"/>
          <a:stretch/>
        </p:blipFill>
        <p:spPr>
          <a:xfrm rot="5400000">
            <a:off x="9956448" y="1759363"/>
            <a:ext cx="1302157" cy="1173973"/>
          </a:xfrm>
          <a:prstGeom prst="rect">
            <a:avLst/>
          </a:prstGeom>
        </p:spPr>
      </p:pic>
      <p:pic>
        <p:nvPicPr>
          <p:cNvPr id="23" name="Picture 22">
            <a:extLst>
              <a:ext uri="{FF2B5EF4-FFF2-40B4-BE49-F238E27FC236}">
                <a16:creationId xmlns:a16="http://schemas.microsoft.com/office/drawing/2014/main" id="{3200BF1E-245D-46EA-BCEE-279B9916849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5963" t="1926"/>
          <a:stretch/>
        </p:blipFill>
        <p:spPr>
          <a:xfrm rot="5400000">
            <a:off x="9961209" y="3191159"/>
            <a:ext cx="1255361" cy="1247213"/>
          </a:xfrm>
          <a:prstGeom prst="rect">
            <a:avLst/>
          </a:prstGeom>
        </p:spPr>
      </p:pic>
      <p:pic>
        <p:nvPicPr>
          <p:cNvPr id="24" name="Picture 23">
            <a:extLst>
              <a:ext uri="{FF2B5EF4-FFF2-40B4-BE49-F238E27FC236}">
                <a16:creationId xmlns:a16="http://schemas.microsoft.com/office/drawing/2014/main" id="{7D3048EC-F597-4144-9959-7F14690A3EDC}"/>
              </a:ext>
            </a:extLst>
          </p:cNvPr>
          <p:cNvPicPr>
            <a:picLocks noChangeAspect="1"/>
          </p:cNvPicPr>
          <p:nvPr/>
        </p:nvPicPr>
        <p:blipFill>
          <a:blip r:embed="rId14"/>
          <a:stretch>
            <a:fillRect/>
          </a:stretch>
        </p:blipFill>
        <p:spPr>
          <a:xfrm>
            <a:off x="10017683" y="4763280"/>
            <a:ext cx="1219306" cy="1276460"/>
          </a:xfrm>
          <a:prstGeom prst="rect">
            <a:avLst/>
          </a:prstGeom>
        </p:spPr>
      </p:pic>
    </p:spTree>
    <p:extLst>
      <p:ext uri="{BB962C8B-B14F-4D97-AF65-F5344CB8AC3E}">
        <p14:creationId xmlns:p14="http://schemas.microsoft.com/office/powerpoint/2010/main" val="4072227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BD226D38A2F848AFFCDB04C4E4A59C" ma:contentTypeVersion="15" ma:contentTypeDescription="Create a new document." ma:contentTypeScope="" ma:versionID="9e424611c1ca40fb16755a6497183b68">
  <xsd:schema xmlns:xsd="http://www.w3.org/2001/XMLSchema" xmlns:xs="http://www.w3.org/2001/XMLSchema" xmlns:p="http://schemas.microsoft.com/office/2006/metadata/properties" xmlns:ns2="75ae336e-76cc-418f-9e4f-af3783c15715" xmlns:ns3="89f7b162-a9f6-4b6c-8e07-dda3c913bdcf" targetNamespace="http://schemas.microsoft.com/office/2006/metadata/properties" ma:root="true" ma:fieldsID="bde9bc6a88b063eb9bc3653306d21af5" ns2:_="" ns3:_="">
    <xsd:import namespace="75ae336e-76cc-418f-9e4f-af3783c15715"/>
    <xsd:import namespace="89f7b162-a9f6-4b6c-8e07-dda3c913bd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e336e-76cc-418f-9e4f-af3783c15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f7a5cbf-b044-4266-a4f0-f8fe10c730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f7b162-a9f6-4b6c-8e07-dda3c913bd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36f7424-3624-4e49-b6f6-ce6b17f23a32}" ma:internalName="TaxCatchAll" ma:showField="CatchAllData" ma:web="89f7b162-a9f6-4b6c-8e07-dda3c913bd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9f7b162-a9f6-4b6c-8e07-dda3c913bdcf" xsi:nil="true"/>
    <lcf76f155ced4ddcb4097134ff3c332f xmlns="75ae336e-76cc-418f-9e4f-af3783c15715">
      <Terms xmlns="http://schemas.microsoft.com/office/infopath/2007/PartnerControls"/>
    </lcf76f155ced4ddcb4097134ff3c332f>
    <SharedWithUsers xmlns="89f7b162-a9f6-4b6c-8e07-dda3c913bdcf">
      <UserInfo>
        <DisplayName>Crawford Central SD Travis Weese</DisplayName>
        <AccountId>415</AccountId>
        <AccountType/>
      </UserInfo>
      <UserInfo>
        <DisplayName>Crawford Central SD Tamara Groover</DisplayName>
        <AccountId>55</AccountId>
        <AccountType/>
      </UserInfo>
    </SharedWithUsers>
  </documentManagement>
</p:properties>
</file>

<file path=customXml/itemProps1.xml><?xml version="1.0" encoding="utf-8"?>
<ds:datastoreItem xmlns:ds="http://schemas.openxmlformats.org/officeDocument/2006/customXml" ds:itemID="{5210A28F-C3D1-412D-90E2-3257F73412AC}">
  <ds:schemaRefs>
    <ds:schemaRef ds:uri="http://schemas.microsoft.com/sharepoint/v3/contenttype/forms"/>
  </ds:schemaRefs>
</ds:datastoreItem>
</file>

<file path=customXml/itemProps2.xml><?xml version="1.0" encoding="utf-8"?>
<ds:datastoreItem xmlns:ds="http://schemas.openxmlformats.org/officeDocument/2006/customXml" ds:itemID="{3FCC3DC8-1DC4-465A-813B-B8FFA6428307}"/>
</file>

<file path=customXml/itemProps3.xml><?xml version="1.0" encoding="utf-8"?>
<ds:datastoreItem xmlns:ds="http://schemas.openxmlformats.org/officeDocument/2006/customXml" ds:itemID="{6607EEA1-EBA4-4466-8E2A-3B822078BB8F}">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89f7b162-a9f6-4b6c-8e07-dda3c913bdcf"/>
    <ds:schemaRef ds:uri="http://www.w3.org/XML/1998/namespace"/>
    <ds:schemaRef ds:uri="75ae336e-76cc-418f-9e4f-af3783c15715"/>
    <ds:schemaRef ds:uri="http://purl.org/dc/terms/"/>
    <ds:schemaRef ds:uri="http://schemas.openxmlformats.org/package/2006/metadata/core-properties"/>
    <ds:schemaRef ds:uri="http://purl.org/dc/elements/1.1/"/>
    <ds:schemaRef ds:uri="40fe287f-eaab-4bf0-94fb-9111b4e4ecfa"/>
    <ds:schemaRef ds:uri="43c7fd29-c641-4c2c-82b6-e4ce3049f535"/>
  </ds:schemaRefs>
</ds:datastoreItem>
</file>

<file path=docProps/app.xml><?xml version="1.0" encoding="utf-8"?>
<Properties xmlns="http://schemas.openxmlformats.org/officeDocument/2006/extended-properties" xmlns:vt="http://schemas.openxmlformats.org/officeDocument/2006/docPropsVTypes">
  <Template/>
  <TotalTime>87</TotalTime>
  <Words>448</Words>
  <Application>Microsoft Office PowerPoint</Application>
  <PresentationFormat>Widescreen</PresentationFormat>
  <Paragraphs>72</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2021 Food Service Report</dc:title>
  <dc:creator>Joan Wagner</dc:creator>
  <cp:lastModifiedBy>Katie Baldwin</cp:lastModifiedBy>
  <cp:revision>3</cp:revision>
  <cp:lastPrinted>2023-01-05T14:59:46Z</cp:lastPrinted>
  <dcterms:created xsi:type="dcterms:W3CDTF">2021-08-10T14:04:07Z</dcterms:created>
  <dcterms:modified xsi:type="dcterms:W3CDTF">2023-02-02T19:00:41Z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2021-08-10T00:00:00Z</vt:filetime>
  </property>
  <property fmtid="{D5CDD505-2E9C-101B-9397-08002B2CF9AE}" pid="3" name="Creator">
    <vt:lpwstr>Adobe InDesign 15.1 (Macintosh)</vt:lpwstr>
  </property>
  <property fmtid="{D5CDD505-2E9C-101B-9397-08002B2CF9AE}" pid="4" name="LastSaved">
    <vt:filetime>2021-08-10T00:00:00Z</vt:filetime>
  </property>
  <property fmtid="{D5CDD505-2E9C-101B-9397-08002B2CF9AE}" pid="5" name="ContentTypeId">
    <vt:lpwstr>0x01010075BD226D38A2F848AFFCDB04C4E4A59C</vt:lpwstr>
  </property>
  <property fmtid="{D5CDD505-2E9C-101B-9397-08002B2CF9AE}" pid="6" name="MediaServiceImageTags">
    <vt:lpwstr/>
  </property>
</Properties>
</file>