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79" r:id="rId6"/>
    <p:sldId id="289" r:id="rId7"/>
    <p:sldId id="283" r:id="rId8"/>
    <p:sldId id="288" r:id="rId9"/>
    <p:sldId id="291" r:id="rId10"/>
    <p:sldId id="286" r:id="rId11"/>
    <p:sldId id="276" r:id="rId12"/>
    <p:sldId id="290" r:id="rId13"/>
    <p:sldId id="285" r:id="rId14"/>
    <p:sldId id="261" r:id="rId15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  <a:srgbClr val="1D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4626"/>
  </p:normalViewPr>
  <p:slideViewPr>
    <p:cSldViewPr>
      <p:cViewPr varScale="1">
        <p:scale>
          <a:sx n="108" d="100"/>
          <a:sy n="108" d="100"/>
        </p:scale>
        <p:origin x="83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Groover" userId="6f6862eb-1ac8-4149-87d5-600d78872fd2" providerId="ADAL" clId="{0DCD6A21-B445-4423-9873-D6E8AA412940}"/>
    <pc:docChg chg="undo custSel modSld">
      <pc:chgData name="Tammy Groover" userId="6f6862eb-1ac8-4149-87d5-600d78872fd2" providerId="ADAL" clId="{0DCD6A21-B445-4423-9873-D6E8AA412940}" dt="2023-03-28T13:42:58.061" v="43"/>
      <pc:docMkLst>
        <pc:docMk/>
      </pc:docMkLst>
      <pc:sldChg chg="modSp">
        <pc:chgData name="Tammy Groover" userId="6f6862eb-1ac8-4149-87d5-600d78872fd2" providerId="ADAL" clId="{0DCD6A21-B445-4423-9873-D6E8AA412940}" dt="2023-03-28T13:38:10.020" v="31" actId="20577"/>
        <pc:sldMkLst>
          <pc:docMk/>
          <pc:sldMk cId="0" sldId="256"/>
        </pc:sldMkLst>
        <pc:spChg chg="mod">
          <ac:chgData name="Tammy Groover" userId="6f6862eb-1ac8-4149-87d5-600d78872fd2" providerId="ADAL" clId="{0DCD6A21-B445-4423-9873-D6E8AA412940}" dt="2023-03-28T13:38:10.020" v="31" actId="20577"/>
          <ac:spMkLst>
            <pc:docMk/>
            <pc:sldMk cId="0" sldId="256"/>
            <ac:spMk id="7" creationId="{62953B3B-3897-34B5-AD53-ACD0E63B2880}"/>
          </ac:spMkLst>
        </pc:spChg>
      </pc:sldChg>
      <pc:sldChg chg="addSp delSp modSp">
        <pc:chgData name="Tammy Groover" userId="6f6862eb-1ac8-4149-87d5-600d78872fd2" providerId="ADAL" clId="{0DCD6A21-B445-4423-9873-D6E8AA412940}" dt="2023-03-28T13:42:58.061" v="43"/>
        <pc:sldMkLst>
          <pc:docMk/>
          <pc:sldMk cId="4072227647" sldId="261"/>
        </pc:sldMkLst>
        <pc:spChg chg="mod">
          <ac:chgData name="Tammy Groover" userId="6f6862eb-1ac8-4149-87d5-600d78872fd2" providerId="ADAL" clId="{0DCD6A21-B445-4423-9873-D6E8AA412940}" dt="2023-03-28T13:42:30.487" v="40" actId="1076"/>
          <ac:spMkLst>
            <pc:docMk/>
            <pc:sldMk cId="4072227647" sldId="261"/>
            <ac:spMk id="16" creationId="{B9C6AC5D-7296-D84D-9300-5F954AA04C46}"/>
          </ac:spMkLst>
        </pc:spChg>
        <pc:spChg chg="del">
          <ac:chgData name="Tammy Groover" userId="6f6862eb-1ac8-4149-87d5-600d78872fd2" providerId="ADAL" clId="{0DCD6A21-B445-4423-9873-D6E8AA412940}" dt="2023-03-28T13:41:33.656" v="32" actId="478"/>
          <ac:spMkLst>
            <pc:docMk/>
            <pc:sldMk cId="4072227647" sldId="261"/>
            <ac:spMk id="17" creationId="{340C806F-1720-344F-A24B-AECF526B8CC6}"/>
          </ac:spMkLst>
        </pc:spChg>
        <pc:spChg chg="del">
          <ac:chgData name="Tammy Groover" userId="6f6862eb-1ac8-4149-87d5-600d78872fd2" providerId="ADAL" clId="{0DCD6A21-B445-4423-9873-D6E8AA412940}" dt="2023-03-28T13:41:35.523" v="33" actId="478"/>
          <ac:spMkLst>
            <pc:docMk/>
            <pc:sldMk cId="4072227647" sldId="261"/>
            <ac:spMk id="18" creationId="{59637945-5F42-4D41-A10C-1768B35665E2}"/>
          </ac:spMkLst>
        </pc:spChg>
        <pc:spChg chg="add">
          <ac:chgData name="Tammy Groover" userId="6f6862eb-1ac8-4149-87d5-600d78872fd2" providerId="ADAL" clId="{0DCD6A21-B445-4423-9873-D6E8AA412940}" dt="2023-03-28T13:41:51.412" v="35"/>
          <ac:spMkLst>
            <pc:docMk/>
            <pc:sldMk cId="4072227647" sldId="261"/>
            <ac:spMk id="19" creationId="{E39608A3-0F6C-46C0-9B17-682D5C545463}"/>
          </ac:spMkLst>
        </pc:spChg>
        <pc:spChg chg="add">
          <ac:chgData name="Tammy Groover" userId="6f6862eb-1ac8-4149-87d5-600d78872fd2" providerId="ADAL" clId="{0DCD6A21-B445-4423-9873-D6E8AA412940}" dt="2023-03-28T13:42:01.235" v="36"/>
          <ac:spMkLst>
            <pc:docMk/>
            <pc:sldMk cId="4072227647" sldId="261"/>
            <ac:spMk id="20" creationId="{696311AD-92BC-4C3A-8908-C13E244FC59C}"/>
          </ac:spMkLst>
        </pc:spChg>
        <pc:spChg chg="add">
          <ac:chgData name="Tammy Groover" userId="6f6862eb-1ac8-4149-87d5-600d78872fd2" providerId="ADAL" clId="{0DCD6A21-B445-4423-9873-D6E8AA412940}" dt="2023-03-28T13:42:11.687" v="37"/>
          <ac:spMkLst>
            <pc:docMk/>
            <pc:sldMk cId="4072227647" sldId="261"/>
            <ac:spMk id="21" creationId="{8DD5F3BD-E205-4F13-91CB-D3F9CFA5D096}"/>
          </ac:spMkLst>
        </pc:spChg>
        <pc:picChg chg="mod">
          <ac:chgData name="Tammy Groover" userId="6f6862eb-1ac8-4149-87d5-600d78872fd2" providerId="ADAL" clId="{0DCD6A21-B445-4423-9873-D6E8AA412940}" dt="2023-03-28T13:42:21.523" v="39" actId="1076"/>
          <ac:picMkLst>
            <pc:docMk/>
            <pc:sldMk cId="4072227647" sldId="261"/>
            <ac:picMk id="7" creationId="{D36F24F8-9778-AA4E-9440-AACF2B744D13}"/>
          </ac:picMkLst>
        </pc:picChg>
        <pc:picChg chg="add">
          <ac:chgData name="Tammy Groover" userId="6f6862eb-1ac8-4149-87d5-600d78872fd2" providerId="ADAL" clId="{0DCD6A21-B445-4423-9873-D6E8AA412940}" dt="2023-03-28T13:42:39.581" v="41"/>
          <ac:picMkLst>
            <pc:docMk/>
            <pc:sldMk cId="4072227647" sldId="261"/>
            <ac:picMk id="22" creationId="{7E14DE41-0331-4642-B97F-77C75442B702}"/>
          </ac:picMkLst>
        </pc:picChg>
        <pc:picChg chg="add">
          <ac:chgData name="Tammy Groover" userId="6f6862eb-1ac8-4149-87d5-600d78872fd2" providerId="ADAL" clId="{0DCD6A21-B445-4423-9873-D6E8AA412940}" dt="2023-03-28T13:42:49.319" v="42"/>
          <ac:picMkLst>
            <pc:docMk/>
            <pc:sldMk cId="4072227647" sldId="261"/>
            <ac:picMk id="23" creationId="{467CDA83-AD9A-4CC0-B68B-007E25DB9DCF}"/>
          </ac:picMkLst>
        </pc:picChg>
        <pc:picChg chg="add">
          <ac:chgData name="Tammy Groover" userId="6f6862eb-1ac8-4149-87d5-600d78872fd2" providerId="ADAL" clId="{0DCD6A21-B445-4423-9873-D6E8AA412940}" dt="2023-03-28T13:42:58.061" v="43"/>
          <ac:picMkLst>
            <pc:docMk/>
            <pc:sldMk cId="4072227647" sldId="261"/>
            <ac:picMk id="24" creationId="{732C9999-E903-44AC-9750-A626389C3F76}"/>
          </ac:picMkLst>
        </pc:picChg>
      </pc:sldChg>
    </pc:docChg>
  </pc:docChgLst>
  <pc:docChgLst>
    <pc:chgData name="Joan Wagner" userId="11383b0c-73a3-4f60-b254-ba3593787763" providerId="ADAL" clId="{8AC61A8F-878F-4F2E-8F73-6B5C90315B70}"/>
    <pc:docChg chg="modSld">
      <pc:chgData name="Joan Wagner" userId="11383b0c-73a3-4f60-b254-ba3593787763" providerId="ADAL" clId="{8AC61A8F-878F-4F2E-8F73-6B5C90315B70}" dt="2023-03-28T13:19:48.914" v="9" actId="20577"/>
      <pc:docMkLst>
        <pc:docMk/>
      </pc:docMkLst>
      <pc:sldChg chg="modSp mod">
        <pc:chgData name="Joan Wagner" userId="11383b0c-73a3-4f60-b254-ba3593787763" providerId="ADAL" clId="{8AC61A8F-878F-4F2E-8F73-6B5C90315B70}" dt="2023-03-28T13:19:48.914" v="9" actId="20577"/>
        <pc:sldMkLst>
          <pc:docMk/>
          <pc:sldMk cId="0" sldId="256"/>
        </pc:sldMkLst>
        <pc:spChg chg="mod">
          <ac:chgData name="Joan Wagner" userId="11383b0c-73a3-4f60-b254-ba3593787763" providerId="ADAL" clId="{8AC61A8F-878F-4F2E-8F73-6B5C90315B70}" dt="2023-03-28T13:19:48.914" v="9" actId="20577"/>
          <ac:spMkLst>
            <pc:docMk/>
            <pc:sldMk cId="0" sldId="256"/>
            <ac:spMk id="7" creationId="{62953B3B-3897-34B5-AD53-ACD0E63B28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61BB6-CB0E-CB45-BBA4-9A186A4B095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5CC2-F494-6341-B11B-467EF01B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5CC2-F494-6341-B11B-467EF01BA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5CC2-F494-6341-B11B-467EF01BA8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1365" y="1265892"/>
            <a:ext cx="10869269" cy="1348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A94F"/>
                </a:solidFill>
                <a:latin typeface="MuseoSans-900"/>
                <a:cs typeface="MuseoSans-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mailto:Travis.weese@craw.org" TargetMode="External"/><Relationship Id="rId5" Type="http://schemas.microsoft.com/office/2007/relationships/hdphoto" Target="../media/hdphoto1.wdp"/><Relationship Id="rId10" Type="http://schemas.openxmlformats.org/officeDocument/2006/relationships/hyperlink" Target="mailto:tammy.groover@craw.org" TargetMode="External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ns.usda.gov/sfsp/seamless-summer-and-other-options-schoo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ns.usda.gov/sfsp/seamless-summer-and-other-options-sch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ns.usda.gov/cn/fr-0209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BCA016-D752-6D2A-544D-856DF5AA1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53B3B-3897-34B5-AD53-ACD0E63B2880}"/>
              </a:ext>
            </a:extLst>
          </p:cNvPr>
          <p:cNvSpPr txBox="1"/>
          <p:nvPr/>
        </p:nvSpPr>
        <p:spPr>
          <a:xfrm>
            <a:off x="1524000" y="4267200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D4094"/>
                </a:solidFill>
              </a:rPr>
              <a:t>April 2023 | Food Service Report</a:t>
            </a:r>
          </a:p>
          <a:p>
            <a:r>
              <a:rPr lang="en-US" sz="2200" b="1" i="1" dirty="0"/>
              <a:t>Crawford Central School District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80521-8E93-5E01-7FEC-E359C8DD1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5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6F24F8-9778-AA4E-9440-AACF2B74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79FB2F-0040-B041-891A-5F3F2886CD54}"/>
              </a:ext>
            </a:extLst>
          </p:cNvPr>
          <p:cNvSpPr/>
          <p:nvPr/>
        </p:nvSpPr>
        <p:spPr>
          <a:xfrm>
            <a:off x="762000" y="3105835"/>
            <a:ext cx="1760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A94F"/>
                </a:solidFill>
                <a:latin typeface="Museo Sans 300" panose="02000000000000000000" pitchFamily="2" charset="77"/>
              </a:rPr>
              <a:t>Follow us 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8EBC6-44F9-5542-B792-7D1E28943CCD}"/>
              </a:ext>
            </a:extLst>
          </p:cNvPr>
          <p:cNvSpPr/>
          <p:nvPr/>
        </p:nvSpPr>
        <p:spPr>
          <a:xfrm>
            <a:off x="609600" y="609600"/>
            <a:ext cx="257795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  <a:latin typeface="Museo Sans 700" panose="02000000000000000000" pitchFamily="2" charset="77"/>
              </a:rPr>
              <a:t>Thank You!</a:t>
            </a:r>
            <a:endParaRPr lang="en-US" sz="3500" b="1" dirty="0">
              <a:latin typeface="Museo Sans 700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B522B-FB23-1743-B799-B742E0E9C1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2754718" cy="1584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92C98-5CA1-D142-95E9-E35B7463C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1" b="75174" l="24551" r="77944">
                        <a14:foregroundMark x1="64271" y1="45165" x2="64271" y2="45165"/>
                        <a14:foregroundMark x1="65968" y1="41077" x2="65968" y2="41077"/>
                        <a14:foregroundMark x1="64671" y1="38784" x2="64671" y2="38784"/>
                        <a14:foregroundMark x1="62974" y1="32403" x2="62974" y2="32403"/>
                        <a14:foregroundMark x1="62974" y1="32403" x2="68663" y2="66999"/>
                        <a14:foregroundMark x1="68263" y1="39681" x2="63373" y2="32901"/>
                        <a14:foregroundMark x1="64271" y1="32403" x2="57685" y2="45563"/>
                        <a14:foregroundMark x1="68263" y1="34696" x2="60679" y2="75174"/>
                        <a14:foregroundMark x1="64671" y1="38385" x2="66467" y2="67398"/>
                        <a14:foregroundMark x1="69062" y1="56032" x2="33333" y2="64207"/>
                        <a14:foregroundMark x1="45309" y1="64706" x2="67365" y2="69292"/>
                        <a14:foregroundMark x1="69062" y1="66999" x2="32535" y2="46062"/>
                        <a14:foregroundMark x1="32535" y1="43370" x2="31637" y2="63809"/>
                        <a14:foregroundMark x1="48802" y1="37388" x2="52794" y2="32403"/>
                        <a14:foregroundMark x1="66866" y1="32901" x2="36427" y2="34297"/>
                        <a14:foregroundMark x1="68263" y1="30608" x2="28942" y2="43769"/>
                        <a14:foregroundMark x1="30739" y1="35593" x2="35130" y2="59222"/>
                        <a14:foregroundMark x1="31637" y1="38784" x2="41717" y2="38784"/>
                        <a14:foregroundMark x1="30739" y1="31505" x2="40419" y2="34696"/>
                        <a14:foregroundMark x1="28543" y1="35593" x2="38224" y2="36989"/>
                        <a14:foregroundMark x1="44810" y1="38385" x2="57186" y2="50648"/>
                        <a14:foregroundMark x1="54591" y1="40578" x2="56786" y2="46959"/>
                        <a14:foregroundMark x1="57685" y1="56032" x2="55389" y2="41974"/>
                        <a14:foregroundMark x1="52794" y1="51944" x2="47904" y2="37886"/>
                        <a14:foregroundMark x1="57186" y1="43370" x2="42615" y2="43370"/>
                        <a14:foregroundMark x1="45709" y1="47856" x2="48802" y2="62413"/>
                        <a14:foregroundMark x1="45709" y1="41476" x2="40918" y2="62014"/>
                        <a14:foregroundMark x1="43114" y1="53340" x2="43114" y2="60120"/>
                        <a14:foregroundMark x1="32535" y1="61017" x2="51896" y2="67896"/>
                        <a14:foregroundMark x1="32036" y1="62413" x2="50100" y2="64706"/>
                        <a14:foregroundMark x1="32934" y1="64706" x2="63772" y2="67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0329" r="15359" b="18828"/>
          <a:stretch/>
        </p:blipFill>
        <p:spPr>
          <a:xfrm>
            <a:off x="809625" y="3572222"/>
            <a:ext cx="612633" cy="542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84632-D003-954C-960C-E4D6D8BA7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9" b="94313" l="6161" r="95735">
                        <a14:foregroundMark x1="81043" y1="59716" x2="81043" y2="59716"/>
                        <a14:foregroundMark x1="85782" y1="73934" x2="63507" y2="81991"/>
                        <a14:foregroundMark x1="79147" y1="64929" x2="67773" y2="59716"/>
                        <a14:foregroundMark x1="80095" y1="56398" x2="60664" y2="76777"/>
                        <a14:foregroundMark x1="81517" y1="54502" x2="58768" y2="80095"/>
                        <a14:foregroundMark x1="90521" y1="60664" x2="90995" y2="79147"/>
                        <a14:foregroundMark x1="87204" y1="56872" x2="95261" y2="77251"/>
                        <a14:foregroundMark x1="85782" y1="32227" x2="95735" y2="63981"/>
                        <a14:foregroundMark x1="91943" y1="14692" x2="91943" y2="37441"/>
                        <a14:foregroundMark x1="88626" y1="15166" x2="70142" y2="35071"/>
                        <a14:foregroundMark x1="90521" y1="13744" x2="67773" y2="26066"/>
                        <a14:foregroundMark x1="89573" y1="6635" x2="89573" y2="6635"/>
                        <a14:foregroundMark x1="76303" y1="10900" x2="76303" y2="10900"/>
                        <a14:foregroundMark x1="64455" y1="13744" x2="83886" y2="19905"/>
                        <a14:foregroundMark x1="74408" y1="10900" x2="35545" y2="14692"/>
                        <a14:foregroundMark x1="52607" y1="13744" x2="14692" y2="7583"/>
                        <a14:foregroundMark x1="19431" y1="9005" x2="7583" y2="9005"/>
                        <a14:foregroundMark x1="35545" y1="14692" x2="41706" y2="15166"/>
                        <a14:foregroundMark x1="27488" y1="14692" x2="19431" y2="41232"/>
                        <a14:foregroundMark x1="11848" y1="8057" x2="14692" y2="54502"/>
                        <a14:foregroundMark x1="7109" y1="7583" x2="7583" y2="54502"/>
                        <a14:foregroundMark x1="9953" y1="44550" x2="11848" y2="76777"/>
                        <a14:foregroundMark x1="14692" y1="79147" x2="67773" y2="83886"/>
                        <a14:foregroundMark x1="89573" y1="77251" x2="52607" y2="88152"/>
                        <a14:foregroundMark x1="87204" y1="84360" x2="58768" y2="90047"/>
                        <a14:foregroundMark x1="90521" y1="91469" x2="51185" y2="94313"/>
                        <a14:foregroundMark x1="51659" y1="55450" x2="74408" y2="38389"/>
                        <a14:foregroundMark x1="74408" y1="35071" x2="74408" y2="35071"/>
                        <a14:foregroundMark x1="69194" y1="23223" x2="69194" y2="44550"/>
                        <a14:foregroundMark x1="80095" y1="35071" x2="46445" y2="50711"/>
                        <a14:foregroundMark x1="70616" y1="32227" x2="23697" y2="44550"/>
                        <a14:foregroundMark x1="47867" y1="46445" x2="46445" y2="63981"/>
                        <a14:foregroundMark x1="42180" y1="42180" x2="42180" y2="63981"/>
                        <a14:foregroundMark x1="36019" y1="43602" x2="34597" y2="70142"/>
                        <a14:foregroundMark x1="21327" y1="42180" x2="31280" y2="71090"/>
                        <a14:foregroundMark x1="21327" y1="73934" x2="51185" y2="70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2" y="4284498"/>
            <a:ext cx="470973" cy="41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A68944-AEC7-2345-B96D-72D6B767F7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66" b="93727" l="15670" r="84046">
                        <a14:foregroundMark x1="54701" y1="87823" x2="32764" y2="91144"/>
                        <a14:foregroundMark x1="24217" y1="91882" x2="48148" y2="91882"/>
                        <a14:foregroundMark x1="15954" y1="91882" x2="19088" y2="5904"/>
                        <a14:foregroundMark x1="43020" y1="90406" x2="62393" y2="88561"/>
                        <a14:foregroundMark x1="59829" y1="87823" x2="66382" y2="51661"/>
                        <a14:foregroundMark x1="53846" y1="46494" x2="60969" y2="70849"/>
                        <a14:foregroundMark x1="60399" y1="57565" x2="59829" y2="63469"/>
                        <a14:foregroundMark x1="55271" y1="72694" x2="46154" y2="39852"/>
                        <a14:foregroundMark x1="48148" y1="54982" x2="48148" y2="43911"/>
                        <a14:foregroundMark x1="62963" y1="37269" x2="68091" y2="22878"/>
                        <a14:foregroundMark x1="72080" y1="33948" x2="65527" y2="13653"/>
                        <a14:foregroundMark x1="74644" y1="26199" x2="55840" y2="25461"/>
                        <a14:foregroundMark x1="68946" y1="23616" x2="45584" y2="54244"/>
                        <a14:foregroundMark x1="63533" y1="30627" x2="64957" y2="58303"/>
                        <a14:foregroundMark x1="70085" y1="48339" x2="72080" y2="63469"/>
                        <a14:foregroundMark x1="64387" y1="91882" x2="79202" y2="92989"/>
                        <a14:foregroundMark x1="50142" y1="93727" x2="72080" y2="89668"/>
                        <a14:foregroundMark x1="50712" y1="93727" x2="68946" y2="9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9" r="7529"/>
          <a:stretch/>
        </p:blipFill>
        <p:spPr>
          <a:xfrm>
            <a:off x="854111" y="4876800"/>
            <a:ext cx="503954" cy="4709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512255-EE7B-B54F-982D-77AC7647BCDC}"/>
              </a:ext>
            </a:extLst>
          </p:cNvPr>
          <p:cNvSpPr/>
          <p:nvPr/>
        </p:nvSpPr>
        <p:spPr>
          <a:xfrm>
            <a:off x="1341575" y="3660893"/>
            <a:ext cx="18814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@</a:t>
            </a:r>
            <a:r>
              <a:rPr lang="en-US" sz="1500" b="1" dirty="0" err="1"/>
              <a:t>TheNutritionGroup</a:t>
            </a:r>
            <a:endParaRPr lang="en-US" sz="15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B326D-58AB-154D-9FAD-152B02BC09C2}"/>
              </a:ext>
            </a:extLst>
          </p:cNvPr>
          <p:cNvSpPr/>
          <p:nvPr/>
        </p:nvSpPr>
        <p:spPr>
          <a:xfrm>
            <a:off x="1358065" y="4307259"/>
            <a:ext cx="15981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@</a:t>
            </a:r>
            <a:r>
              <a:rPr lang="en-US" sz="1500" b="1" dirty="0" err="1"/>
              <a:t>TNG_Corporate</a:t>
            </a:r>
            <a:endParaRPr lang="en-US" sz="15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33A75-E0B6-D64C-92FC-8509F9C05D66}"/>
              </a:ext>
            </a:extLst>
          </p:cNvPr>
          <p:cNvSpPr/>
          <p:nvPr/>
        </p:nvSpPr>
        <p:spPr>
          <a:xfrm>
            <a:off x="1371600" y="4953798"/>
            <a:ext cx="18814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@</a:t>
            </a:r>
            <a:r>
              <a:rPr lang="en-US" sz="1500" b="1" dirty="0" err="1"/>
              <a:t>TheNutritionGroup</a:t>
            </a:r>
            <a:endParaRPr lang="en-US" sz="15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6AC5D-7296-D84D-9300-5F954AA04C46}"/>
              </a:ext>
            </a:extLst>
          </p:cNvPr>
          <p:cNvSpPr/>
          <p:nvPr/>
        </p:nvSpPr>
        <p:spPr>
          <a:xfrm>
            <a:off x="4710261" y="1067289"/>
            <a:ext cx="40609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1C3E94"/>
                </a:solidFill>
              </a:rPr>
              <a:t>Your Food Service Team:</a:t>
            </a:r>
            <a:endParaRPr lang="en-US" sz="3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9608A3-0F6C-46C0-9B17-682D5C545463}"/>
              </a:ext>
            </a:extLst>
          </p:cNvPr>
          <p:cNvSpPr/>
          <p:nvPr/>
        </p:nvSpPr>
        <p:spPr>
          <a:xfrm>
            <a:off x="4789444" y="1625015"/>
            <a:ext cx="3241850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A94F"/>
                </a:solidFill>
              </a:rPr>
              <a:t>Tammy Groover</a:t>
            </a:r>
          </a:p>
          <a:p>
            <a:r>
              <a:rPr lang="en-US" i="1" dirty="0"/>
              <a:t>Food Service Director</a:t>
            </a:r>
          </a:p>
          <a:p>
            <a:r>
              <a:rPr lang="en-US" dirty="0"/>
              <a:t>814-336-1121 Ext. 130</a:t>
            </a:r>
          </a:p>
          <a:p>
            <a:r>
              <a:rPr lang="en-US" dirty="0">
                <a:hlinkClick r:id="rId10"/>
              </a:rPr>
              <a:t>tammy.groover@craw.org</a:t>
            </a:r>
            <a:endParaRPr lang="en-US" dirty="0"/>
          </a:p>
          <a:p>
            <a:r>
              <a:rPr lang="en-US" dirty="0"/>
              <a:t>crawford@thenutritiongroup.biz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311AD-92BC-4C3A-8908-C13E244FC59C}"/>
              </a:ext>
            </a:extLst>
          </p:cNvPr>
          <p:cNvSpPr/>
          <p:nvPr/>
        </p:nvSpPr>
        <p:spPr>
          <a:xfrm>
            <a:off x="4732052" y="3103739"/>
            <a:ext cx="3358868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A94F"/>
                </a:solidFill>
              </a:rPr>
              <a:t>Travis Weese</a:t>
            </a:r>
          </a:p>
          <a:p>
            <a:r>
              <a:rPr lang="en-US" i="1" dirty="0"/>
              <a:t>Food Service Director</a:t>
            </a:r>
          </a:p>
          <a:p>
            <a:r>
              <a:rPr lang="en-US" dirty="0"/>
              <a:t>814-336-1121 Ext. 130</a:t>
            </a:r>
          </a:p>
          <a:p>
            <a:r>
              <a:rPr lang="en-US" dirty="0">
                <a:hlinkClick r:id="rId11"/>
              </a:rPr>
              <a:t>Travis.weese@craw.org</a:t>
            </a:r>
            <a:endParaRPr lang="en-US" dirty="0"/>
          </a:p>
          <a:p>
            <a:r>
              <a:rPr lang="en-US" dirty="0"/>
              <a:t>crawford2@thenutritiongroup.biz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D5F3BD-E205-4F13-91CB-D3F9CFA5D096}"/>
              </a:ext>
            </a:extLst>
          </p:cNvPr>
          <p:cNvSpPr/>
          <p:nvPr/>
        </p:nvSpPr>
        <p:spPr>
          <a:xfrm>
            <a:off x="4710261" y="4734035"/>
            <a:ext cx="3258713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A94F"/>
                </a:solidFill>
              </a:rPr>
              <a:t>Katie Baldwin</a:t>
            </a:r>
          </a:p>
          <a:p>
            <a:r>
              <a:rPr lang="en-US" i="1" dirty="0"/>
              <a:t>Regional Manager</a:t>
            </a:r>
          </a:p>
          <a:p>
            <a:r>
              <a:rPr lang="en-US" dirty="0"/>
              <a:t>814-397-6696</a:t>
            </a:r>
          </a:p>
          <a:p>
            <a:r>
              <a:rPr lang="en-US" dirty="0"/>
              <a:t>kbaldwin@thenutritiongroup.biz</a:t>
            </a:r>
          </a:p>
        </p:txBody>
      </p:sp>
      <p:pic>
        <p:nvPicPr>
          <p:cNvPr id="22" name="Picture 2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7E14DE41-0331-4642-B97F-77C75442B7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5601" y="1651659"/>
            <a:ext cx="1209675" cy="1343025"/>
          </a:xfrm>
          <a:prstGeom prst="rect">
            <a:avLst/>
          </a:prstGeom>
        </p:spPr>
      </p:pic>
      <p:pic>
        <p:nvPicPr>
          <p:cNvPr id="23" name="Picture 3" descr="A picture containing person, person, wall, blue&#10;&#10;Description automatically generated">
            <a:extLst>
              <a:ext uri="{FF2B5EF4-FFF2-40B4-BE49-F238E27FC236}">
                <a16:creationId xmlns:a16="http://schemas.microsoft.com/office/drawing/2014/main" id="{467CDA83-AD9A-4CC0-B68B-007E25DB9D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4673" y="3185648"/>
            <a:ext cx="1285875" cy="1285875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732C9999-E903-44AC-9750-A626389C3F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61126" y="4700355"/>
            <a:ext cx="12287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14586-7346-C840-BDB9-76A5450F8A36}"/>
              </a:ext>
            </a:extLst>
          </p:cNvPr>
          <p:cNvSpPr/>
          <p:nvPr/>
        </p:nvSpPr>
        <p:spPr>
          <a:xfrm>
            <a:off x="609600" y="609600"/>
            <a:ext cx="57775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TNG On-Site at [School Name]</a:t>
            </a:r>
            <a:endParaRPr lang="en-US" sz="35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9FB2F-0040-B041-891A-5F3F2886CD54}"/>
              </a:ext>
            </a:extLst>
          </p:cNvPr>
          <p:cNvSpPr/>
          <p:nvPr/>
        </p:nvSpPr>
        <p:spPr>
          <a:xfrm>
            <a:off x="838200" y="2010248"/>
            <a:ext cx="7315200" cy="199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Add photos of staff holiday party/group events, etc.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Insert holiday meal photos (with kids, if you’re able to!)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Insert photos of administration and/or school board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Duplicate this slide as needed to include even more!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17EEE-BE58-A241-AF7B-F2A7D6DCB3D3}"/>
              </a:ext>
            </a:extLst>
          </p:cNvPr>
          <p:cNvSpPr/>
          <p:nvPr/>
        </p:nvSpPr>
        <p:spPr>
          <a:xfrm>
            <a:off x="609600" y="1240542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</a:rPr>
              <a:t>April’s exciting events and happenings!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6AA6D9F-CA18-23C3-5574-FF7F16942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62273"/>
            <a:ext cx="3231463" cy="2209453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7C1ED57F-7CC9-6EDD-3532-588EFD6B1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90" y="3769098"/>
            <a:ext cx="1993110" cy="19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14586-7346-C840-BDB9-76A5450F8A36}"/>
              </a:ext>
            </a:extLst>
          </p:cNvPr>
          <p:cNvSpPr/>
          <p:nvPr/>
        </p:nvSpPr>
        <p:spPr>
          <a:xfrm>
            <a:off x="609600" y="609600"/>
            <a:ext cx="57775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TNG On-Site at [School Name]</a:t>
            </a:r>
            <a:endParaRPr lang="en-US" sz="35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9FB2F-0040-B041-891A-5F3F2886CD54}"/>
              </a:ext>
            </a:extLst>
          </p:cNvPr>
          <p:cNvSpPr/>
          <p:nvPr/>
        </p:nvSpPr>
        <p:spPr>
          <a:xfrm>
            <a:off x="838200" y="2010248"/>
            <a:ext cx="7315200" cy="199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Add photos of staff holiday party/group events, etc.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Insert holiday meal photos (with kids, if you’re able to!)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Insert photos of administration and/or school board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Duplicate this slide as needed to include even more!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17EEE-BE58-A241-AF7B-F2A7D6DCB3D3}"/>
              </a:ext>
            </a:extLst>
          </p:cNvPr>
          <p:cNvSpPr/>
          <p:nvPr/>
        </p:nvSpPr>
        <p:spPr>
          <a:xfrm>
            <a:off x="609600" y="1240542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</a:rPr>
              <a:t>April’s exciting events and happenings!</a:t>
            </a:r>
          </a:p>
        </p:txBody>
      </p:sp>
    </p:spTree>
    <p:extLst>
      <p:ext uri="{BB962C8B-B14F-4D97-AF65-F5344CB8AC3E}">
        <p14:creationId xmlns:p14="http://schemas.microsoft.com/office/powerpoint/2010/main" val="28776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7D972C-39C3-46C7-7A1C-3A7A40B8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627"/>
            <a:ext cx="12191998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7C0D2D-9139-AF41-1462-F539252FBF9E}"/>
              </a:ext>
            </a:extLst>
          </p:cNvPr>
          <p:cNvSpPr txBox="1"/>
          <p:nvPr/>
        </p:nvSpPr>
        <p:spPr>
          <a:xfrm>
            <a:off x="7086600" y="2209800"/>
            <a:ext cx="4191000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DFN to put pictures of fun, fresh foods they have been serving and any quotes from adults or students they have heard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0BC339D-88D8-166F-E5D5-B3B510072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44272"/>
              </p:ext>
            </p:extLst>
          </p:nvPr>
        </p:nvGraphicFramePr>
        <p:xfrm>
          <a:off x="685800" y="2590800"/>
          <a:ext cx="5105400" cy="2906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284917363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55056536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999723169"/>
                    </a:ext>
                  </a:extLst>
                </a:gridCol>
              </a:tblGrid>
              <a:tr h="56512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Actual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2712382"/>
                  </a:ext>
                </a:extLst>
              </a:tr>
              <a:tr h="645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2629101"/>
                  </a:ext>
                </a:extLst>
              </a:tr>
              <a:tr h="565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Lunch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7326748"/>
                  </a:ext>
                </a:extLst>
              </a:tr>
              <a:tr h="565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Ala-Carte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7685652"/>
                  </a:ext>
                </a:extLst>
              </a:tr>
              <a:tr h="56512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53686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9FD62D6-2ACC-A2F6-BC78-7D9985DE2AB9}"/>
              </a:ext>
            </a:extLst>
          </p:cNvPr>
          <p:cNvSpPr/>
          <p:nvPr/>
        </p:nvSpPr>
        <p:spPr>
          <a:xfrm>
            <a:off x="609600" y="609600"/>
            <a:ext cx="73948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  <a:latin typeface="+mj-lt"/>
                <a:cs typeface="Arial" panose="020B0604020202020204" pitchFamily="34" charset="0"/>
              </a:rPr>
              <a:t>Post-Pandemic Impact on Participation</a:t>
            </a:r>
            <a:endParaRPr lang="en-US" sz="3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AC655-1C0B-5D36-65E5-BFF30C1A407C}"/>
              </a:ext>
            </a:extLst>
          </p:cNvPr>
          <p:cNvSpPr/>
          <p:nvPr/>
        </p:nvSpPr>
        <p:spPr>
          <a:xfrm>
            <a:off x="609600" y="1240542"/>
            <a:ext cx="230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  <a:latin typeface="+mj-lt"/>
                <a:cs typeface="Arial" panose="020B0604020202020204" pitchFamily="34" charset="0"/>
              </a:rPr>
              <a:t>Participation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22D74-276D-D2F3-9DA7-954DF869C26D}"/>
              </a:ext>
            </a:extLst>
          </p:cNvPr>
          <p:cNvSpPr txBox="1"/>
          <p:nvPr/>
        </p:nvSpPr>
        <p:spPr>
          <a:xfrm>
            <a:off x="587829" y="17481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3399"/>
                </a:solidFill>
              </a:rPr>
              <a:t>DFN: Please enter your participation </a:t>
            </a:r>
            <a:br>
              <a:rPr lang="en-US" i="1" dirty="0">
                <a:solidFill>
                  <a:srgbClr val="FF3399"/>
                </a:solidFill>
              </a:rPr>
            </a:br>
            <a:r>
              <a:rPr lang="en-US" i="1" dirty="0">
                <a:solidFill>
                  <a:srgbClr val="FF3399"/>
                </a:solidFill>
              </a:rPr>
              <a:t>information in the chart below: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60D7A-13F8-9272-A8B8-8B8E099AC5EA}"/>
              </a:ext>
            </a:extLst>
          </p:cNvPr>
          <p:cNvSpPr txBox="1"/>
          <p:nvPr/>
        </p:nvSpPr>
        <p:spPr>
          <a:xfrm>
            <a:off x="697992" y="5693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FF3399"/>
                </a:solidFill>
                <a:cs typeface="Arial" panose="020B0604020202020204" pitchFamily="34" charset="0"/>
              </a:rPr>
              <a:t>DFN: Please </a:t>
            </a:r>
            <a:r>
              <a:rPr lang="en-US" i="1" dirty="0">
                <a:solidFill>
                  <a:srgbClr val="FF3399"/>
                </a:solidFill>
              </a:rPr>
              <a:t>explain your numbers. For example, if sales are down, why? What are you doing to change this?</a:t>
            </a:r>
            <a:endParaRPr lang="en-US" i="1" dirty="0">
              <a:solidFill>
                <a:srgbClr val="FF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2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85620-41F1-619C-DF46-C3EE6A4907A2}"/>
              </a:ext>
            </a:extLst>
          </p:cNvPr>
          <p:cNvSpPr/>
          <p:nvPr/>
        </p:nvSpPr>
        <p:spPr>
          <a:xfrm>
            <a:off x="609600" y="609600"/>
            <a:ext cx="60861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Summer Food Service Programs</a:t>
            </a:r>
            <a:endParaRPr lang="en-US" sz="35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82EA2-F1BE-7E13-88EF-FDE2AB710AB3}"/>
              </a:ext>
            </a:extLst>
          </p:cNvPr>
          <p:cNvSpPr/>
          <p:nvPr/>
        </p:nvSpPr>
        <p:spPr>
          <a:xfrm>
            <a:off x="609600" y="1240542"/>
            <a:ext cx="859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dirty="0">
                <a:solidFill>
                  <a:srgbClr val="00A94F"/>
                </a:solidFill>
                <a:effectLst/>
              </a:rPr>
              <a:t>Which program will be the best option for serving meals to children in your community?</a:t>
            </a:r>
            <a:endParaRPr lang="en-US" b="1" dirty="0">
              <a:solidFill>
                <a:srgbClr val="00A9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7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85620-41F1-619C-DF46-C3EE6A4907A2}"/>
              </a:ext>
            </a:extLst>
          </p:cNvPr>
          <p:cNvSpPr/>
          <p:nvPr/>
        </p:nvSpPr>
        <p:spPr>
          <a:xfrm>
            <a:off x="609600" y="609600"/>
            <a:ext cx="42968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Student Taste </a:t>
            </a:r>
            <a:r>
              <a:rPr lang="en-US" sz="3500" b="1" dirty="0" err="1">
                <a:solidFill>
                  <a:srgbClr val="1C3E94"/>
                </a:solidFill>
              </a:rPr>
              <a:t>Testings</a:t>
            </a:r>
            <a:endParaRPr lang="en-US" sz="35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82EA2-F1BE-7E13-88EF-FDE2AB710AB3}"/>
              </a:ext>
            </a:extLst>
          </p:cNvPr>
          <p:cNvSpPr/>
          <p:nvPr/>
        </p:nvSpPr>
        <p:spPr>
          <a:xfrm>
            <a:off x="609600" y="1240542"/>
            <a:ext cx="524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</a:rPr>
              <a:t>Important feedback from our most important critics!</a:t>
            </a:r>
          </a:p>
        </p:txBody>
      </p:sp>
    </p:spTree>
    <p:extLst>
      <p:ext uri="{BB962C8B-B14F-4D97-AF65-F5344CB8AC3E}">
        <p14:creationId xmlns:p14="http://schemas.microsoft.com/office/powerpoint/2010/main" val="61471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85620-41F1-619C-DF46-C3EE6A4907A2}"/>
              </a:ext>
            </a:extLst>
          </p:cNvPr>
          <p:cNvSpPr/>
          <p:nvPr/>
        </p:nvSpPr>
        <p:spPr>
          <a:xfrm>
            <a:off x="609600" y="609600"/>
            <a:ext cx="559409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School Lunch Hero Day 2023!</a:t>
            </a:r>
            <a:endParaRPr lang="en-US" sz="35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82EA2-F1BE-7E13-88EF-FDE2AB710AB3}"/>
              </a:ext>
            </a:extLst>
          </p:cNvPr>
          <p:cNvSpPr/>
          <p:nvPr/>
        </p:nvSpPr>
        <p:spPr>
          <a:xfrm>
            <a:off x="609600" y="1240542"/>
            <a:ext cx="413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</a:rPr>
              <a:t>Mark Your Calendars: Friday, May 5, 2023</a:t>
            </a:r>
          </a:p>
        </p:txBody>
      </p:sp>
    </p:spTree>
    <p:extLst>
      <p:ext uri="{BB962C8B-B14F-4D97-AF65-F5344CB8AC3E}">
        <p14:creationId xmlns:p14="http://schemas.microsoft.com/office/powerpoint/2010/main" val="305450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077B069-E03B-61FF-A77A-16C413426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638A-B424-D1C5-06CD-D7EEC744B9CD}"/>
              </a:ext>
            </a:extLst>
          </p:cNvPr>
          <p:cNvSpPr/>
          <p:nvPr/>
        </p:nvSpPr>
        <p:spPr>
          <a:xfrm>
            <a:off x="609600" y="609600"/>
            <a:ext cx="51153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TNG Cares Award Program</a:t>
            </a:r>
            <a:endParaRPr lang="en-US" sz="35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D5447-2F41-78E6-8E37-FC79B5B4F702}"/>
              </a:ext>
            </a:extLst>
          </p:cNvPr>
          <p:cNvSpPr/>
          <p:nvPr/>
        </p:nvSpPr>
        <p:spPr>
          <a:xfrm>
            <a:off x="609600" y="1240542"/>
            <a:ext cx="50551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A94F"/>
                </a:solidFill>
                <a:latin typeface="+mj-lt"/>
              </a:rPr>
              <a:t>Recognizing our hard-working, dedicated cafeteria employees!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C4608-5765-7399-915E-BCF464D9ED8D}"/>
              </a:ext>
            </a:extLst>
          </p:cNvPr>
          <p:cNvSpPr/>
          <p:nvPr/>
        </p:nvSpPr>
        <p:spPr>
          <a:xfrm>
            <a:off x="2143636" y="2589441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Add a photo or two of the award recipient in this space, then delete this text.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A339D-17CA-45BA-2D70-F6CA374E8283}"/>
              </a:ext>
            </a:extLst>
          </p:cNvPr>
          <p:cNvSpPr/>
          <p:nvPr/>
        </p:nvSpPr>
        <p:spPr>
          <a:xfrm>
            <a:off x="2057400" y="4460432"/>
            <a:ext cx="2991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Use this space to add a brief bio, description, or heartwarming story about the award recipient.</a:t>
            </a:r>
          </a:p>
        </p:txBody>
      </p:sp>
    </p:spTree>
    <p:extLst>
      <p:ext uri="{BB962C8B-B14F-4D97-AF65-F5344CB8AC3E}">
        <p14:creationId xmlns:p14="http://schemas.microsoft.com/office/powerpoint/2010/main" val="366708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A583FA1-E8B9-DEA4-FAE0-7B3C54FDD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14586-7346-C840-BDB9-76A5450F8A36}"/>
              </a:ext>
            </a:extLst>
          </p:cNvPr>
          <p:cNvSpPr/>
          <p:nvPr/>
        </p:nvSpPr>
        <p:spPr>
          <a:xfrm>
            <a:off x="609600" y="609600"/>
            <a:ext cx="48020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1C3E94"/>
                </a:solidFill>
              </a:rPr>
              <a:t>Child Nutrition Programs</a:t>
            </a:r>
            <a:endParaRPr lang="en-US" sz="35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17EEE-BE58-A241-AF7B-F2A7D6DCB3D3}"/>
              </a:ext>
            </a:extLst>
          </p:cNvPr>
          <p:cNvSpPr/>
          <p:nvPr/>
        </p:nvSpPr>
        <p:spPr>
          <a:xfrm>
            <a:off x="609600" y="1240542"/>
            <a:ext cx="426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94F"/>
                </a:solidFill>
              </a:rPr>
              <a:t>Income Eligibility Guidelines for 2023-2024</a:t>
            </a:r>
          </a:p>
        </p:txBody>
      </p:sp>
    </p:spTree>
    <p:extLst>
      <p:ext uri="{BB962C8B-B14F-4D97-AF65-F5344CB8AC3E}">
        <p14:creationId xmlns:p14="http://schemas.microsoft.com/office/powerpoint/2010/main" val="20635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f7b162-a9f6-4b6c-8e07-dda3c913bdcf" xsi:nil="true"/>
    <lcf76f155ced4ddcb4097134ff3c332f xmlns="75ae336e-76cc-418f-9e4f-af3783c1571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D226D38A2F848AFFCDB04C4E4A59C" ma:contentTypeVersion="15" ma:contentTypeDescription="Create a new document." ma:contentTypeScope="" ma:versionID="9e424611c1ca40fb16755a6497183b68">
  <xsd:schema xmlns:xsd="http://www.w3.org/2001/XMLSchema" xmlns:xs="http://www.w3.org/2001/XMLSchema" xmlns:p="http://schemas.microsoft.com/office/2006/metadata/properties" xmlns:ns2="75ae336e-76cc-418f-9e4f-af3783c15715" xmlns:ns3="89f7b162-a9f6-4b6c-8e07-dda3c913bdcf" targetNamespace="http://schemas.microsoft.com/office/2006/metadata/properties" ma:root="true" ma:fieldsID="bde9bc6a88b063eb9bc3653306d21af5" ns2:_="" ns3:_="">
    <xsd:import namespace="75ae336e-76cc-418f-9e4f-af3783c15715"/>
    <xsd:import namespace="89f7b162-a9f6-4b6c-8e07-dda3c913b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336e-76cc-418f-9e4f-af3783c15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f7a5cbf-b044-4266-a4f0-f8fe10c73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b162-a9f6-4b6c-8e07-dda3c913bd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6f7424-3624-4e49-b6f6-ce6b17f23a32}" ma:internalName="TaxCatchAll" ma:showField="CatchAllData" ma:web="89f7b162-a9f6-4b6c-8e07-dda3c913bd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F407E-D8CD-4E34-BF2F-F5AA53397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D1207-DDE1-42F0-AF18-4BEB7C2FCB2F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89f7b162-a9f6-4b6c-8e07-dda3c913bdcf"/>
    <ds:schemaRef ds:uri="75ae336e-76cc-418f-9e4f-af3783c1571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C90DBC-031D-4651-9007-84BE71264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e336e-76cc-418f-9e4f-af3783c15715"/>
    <ds:schemaRef ds:uri="89f7b162-a9f6-4b6c-8e07-dda3c913b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367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300</vt:lpstr>
      <vt:lpstr>Museo Sans 700</vt:lpstr>
      <vt:lpstr>MuseoSans-900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2021 Food Service Report</dc:title>
  <dc:creator>Joan Wagner</dc:creator>
  <cp:lastModifiedBy>Tammy Groover</cp:lastModifiedBy>
  <cp:revision>7</cp:revision>
  <cp:lastPrinted>2021-12-14T14:38:28Z</cp:lastPrinted>
  <dcterms:created xsi:type="dcterms:W3CDTF">2021-08-10T14:04:07Z</dcterms:created>
  <dcterms:modified xsi:type="dcterms:W3CDTF">2023-03-28T13:43:07Z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2021-08-10T00:00:00Z</vt:filetime>
  </property>
  <property fmtid="{D5CDD505-2E9C-101B-9397-08002B2CF9AE}" pid="5" name="ContentTypeId">
    <vt:lpwstr>0x01010075BD226D38A2F848AFFCDB04C4E4A59C</vt:lpwstr>
  </property>
  <property fmtid="{D5CDD505-2E9C-101B-9397-08002B2CF9AE}" pid="6" name="MediaServiceImageTags">
    <vt:lpwstr/>
  </property>
</Properties>
</file>